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gWiPsKAx2TMswxqh7Vbnfqgdmw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35"/>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35"/>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25"/>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ph type="ctrTitle"/>
          </p:nvPr>
        </p:nvSpPr>
        <p:spPr>
          <a:xfrm>
            <a:off x="304445" y="784654"/>
            <a:ext cx="8512500" cy="399773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US" sz="4200">
                <a:solidFill>
                  <a:srgbClr val="CC0000"/>
                </a:solidFill>
                <a:latin typeface="Montserrat"/>
                <a:ea typeface="Montserrat"/>
                <a:cs typeface="Montserrat"/>
                <a:sym typeface="Montserrat"/>
              </a:rPr>
              <a:t>           Capstone Project</a:t>
            </a:r>
            <a:endParaRPr b="1" sz="4200">
              <a:solidFill>
                <a:srgbClr val="CC0000"/>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US" sz="3600">
                <a:solidFill>
                  <a:schemeClr val="lt1"/>
                </a:solidFill>
                <a:latin typeface="Montserrat"/>
                <a:ea typeface="Montserrat"/>
                <a:cs typeface="Montserrat"/>
                <a:sym typeface="Montserrat"/>
              </a:rPr>
              <a:t>Bike Sharing Demand Prediction</a:t>
            </a:r>
            <a:br>
              <a:rPr b="1" lang="en-US" sz="3600">
                <a:solidFill>
                  <a:schemeClr val="lt1"/>
                </a:solidFill>
                <a:latin typeface="Montserrat"/>
                <a:ea typeface="Montserrat"/>
                <a:cs typeface="Montserrat"/>
                <a:sym typeface="Montserrat"/>
              </a:rPr>
            </a:br>
            <a:br>
              <a:rPr b="1" lang="en-US" sz="3600">
                <a:solidFill>
                  <a:schemeClr val="lt1"/>
                </a:solidFill>
                <a:latin typeface="Montserrat"/>
                <a:ea typeface="Montserrat"/>
                <a:cs typeface="Montserrat"/>
                <a:sym typeface="Montserrat"/>
              </a:rPr>
            </a:br>
            <a:r>
              <a:rPr b="1" lang="en-US" sz="2400" u="sng">
                <a:solidFill>
                  <a:schemeClr val="lt1"/>
                </a:solidFill>
                <a:latin typeface="Montserrat"/>
                <a:ea typeface="Montserrat"/>
                <a:cs typeface="Montserrat"/>
                <a:sym typeface="Montserrat"/>
              </a:rPr>
              <a:t>Team Members</a:t>
            </a:r>
            <a:br>
              <a:rPr b="1" lang="en-US" sz="2400" u="sng">
                <a:solidFill>
                  <a:schemeClr val="lt1"/>
                </a:solidFill>
                <a:latin typeface="Montserrat"/>
                <a:ea typeface="Montserrat"/>
                <a:cs typeface="Montserrat"/>
                <a:sym typeface="Montserrat"/>
              </a:rPr>
            </a:br>
            <a:r>
              <a:rPr b="1" lang="en-US" sz="1800">
                <a:solidFill>
                  <a:schemeClr val="lt1"/>
                </a:solidFill>
                <a:latin typeface="Montserrat"/>
                <a:ea typeface="Montserrat"/>
                <a:cs typeface="Montserrat"/>
                <a:sym typeface="Montserrat"/>
              </a:rPr>
              <a:t>Manjusree K C</a:t>
            </a:r>
            <a:br>
              <a:rPr b="1" lang="en-US" sz="1800">
                <a:solidFill>
                  <a:schemeClr val="lt1"/>
                </a:solidFill>
                <a:latin typeface="Montserrat"/>
                <a:ea typeface="Montserrat"/>
                <a:cs typeface="Montserrat"/>
                <a:sym typeface="Montserrat"/>
              </a:rPr>
            </a:br>
            <a:r>
              <a:rPr b="1" lang="en-US" sz="1800">
                <a:solidFill>
                  <a:schemeClr val="lt1"/>
                </a:solidFill>
                <a:latin typeface="Montserrat"/>
                <a:ea typeface="Montserrat"/>
                <a:cs typeface="Montserrat"/>
                <a:sym typeface="Montserrat"/>
              </a:rPr>
              <a:t>Nivya T</a:t>
            </a:r>
            <a:br>
              <a:rPr b="1" lang="en-US" sz="1800">
                <a:solidFill>
                  <a:schemeClr val="lt1"/>
                </a:solidFill>
                <a:latin typeface="Montserrat"/>
                <a:ea typeface="Montserrat"/>
                <a:cs typeface="Montserrat"/>
                <a:sym typeface="Montserrat"/>
              </a:rPr>
            </a:br>
            <a:r>
              <a:rPr b="1" lang="en-US" sz="1800">
                <a:solidFill>
                  <a:schemeClr val="lt1"/>
                </a:solidFill>
                <a:latin typeface="Montserrat"/>
                <a:ea typeface="Montserrat"/>
                <a:cs typeface="Montserrat"/>
                <a:sym typeface="Montserrat"/>
              </a:rPr>
              <a:t>Harsh Jain</a:t>
            </a:r>
            <a:br>
              <a:rPr b="1" lang="en-US" sz="1800">
                <a:solidFill>
                  <a:schemeClr val="lt1"/>
                </a:solidFill>
                <a:latin typeface="Montserrat"/>
                <a:ea typeface="Montserrat"/>
                <a:cs typeface="Montserrat"/>
                <a:sym typeface="Montserrat"/>
              </a:rPr>
            </a:br>
            <a:r>
              <a:rPr b="1" lang="en-US" sz="1800">
                <a:solidFill>
                  <a:schemeClr val="lt1"/>
                </a:solidFill>
                <a:latin typeface="Montserrat"/>
                <a:ea typeface="Montserrat"/>
                <a:cs typeface="Montserrat"/>
                <a:sym typeface="Montserrat"/>
              </a:rPr>
              <a:t>Ammar Anjum</a:t>
            </a:r>
            <a:endParaRPr b="1" sz="24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a:p>
            <a:pPr indent="0" lvl="0" marL="0" rtl="0" algn="just">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t>VIF Analysis</a:t>
            </a:r>
            <a:endParaRPr b="1" u="sng"/>
          </a:p>
        </p:txBody>
      </p:sp>
      <p:pic>
        <p:nvPicPr>
          <p:cNvPr id="124" name="Google Shape;124;p10"/>
          <p:cNvPicPr preferRelativeResize="0"/>
          <p:nvPr/>
        </p:nvPicPr>
        <p:blipFill rotWithShape="1">
          <a:blip r:embed="rId3">
            <a:alphaModFix/>
          </a:blip>
          <a:srcRect b="0" l="0" r="0" t="0"/>
          <a:stretch/>
        </p:blipFill>
        <p:spPr>
          <a:xfrm>
            <a:off x="1544474" y="1243932"/>
            <a:ext cx="2805623" cy="2635073"/>
          </a:xfrm>
          <a:prstGeom prst="rect">
            <a:avLst/>
          </a:prstGeom>
          <a:noFill/>
          <a:ln>
            <a:noFill/>
          </a:ln>
        </p:spPr>
      </p:pic>
      <p:sp>
        <p:nvSpPr>
          <p:cNvPr id="125" name="Google Shape;125;p10"/>
          <p:cNvSpPr txBox="1"/>
          <p:nvPr/>
        </p:nvSpPr>
        <p:spPr>
          <a:xfrm>
            <a:off x="761446" y="4105212"/>
            <a:ext cx="789309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VIF is under 5 for all the variables. Therefore we can neglect the chances of multicollinearity.</a:t>
            </a:r>
            <a:endParaRPr b="0" i="0" sz="1400" u="none" cap="none" strike="noStrike">
              <a:solidFill>
                <a:srgbClr val="000000"/>
              </a:solidFill>
              <a:latin typeface="Arial"/>
              <a:ea typeface="Arial"/>
              <a:cs typeface="Arial"/>
              <a:sym typeface="Arial"/>
            </a:endParaRPr>
          </a:p>
        </p:txBody>
      </p:sp>
      <p:pic>
        <p:nvPicPr>
          <p:cNvPr id="126" name="Google Shape;126;p10"/>
          <p:cNvPicPr preferRelativeResize="0"/>
          <p:nvPr/>
        </p:nvPicPr>
        <p:blipFill rotWithShape="1">
          <a:blip r:embed="rId4">
            <a:alphaModFix/>
          </a:blip>
          <a:srcRect b="0" l="-900" r="0" t="0"/>
          <a:stretch/>
        </p:blipFill>
        <p:spPr>
          <a:xfrm>
            <a:off x="4834647" y="1751469"/>
            <a:ext cx="2797969" cy="18380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u="sng">
                <a:latin typeface="Montserrat"/>
                <a:ea typeface="Montserrat"/>
                <a:cs typeface="Montserrat"/>
                <a:sym typeface="Montserrat"/>
              </a:rPr>
              <a:t>Bike Demand Based on Seasons, Holiday and Functioning Day</a:t>
            </a:r>
            <a:endParaRPr b="1" u="sng">
              <a:latin typeface="Montserrat"/>
              <a:ea typeface="Montserrat"/>
              <a:cs typeface="Montserrat"/>
              <a:sym typeface="Montserrat"/>
            </a:endParaRPr>
          </a:p>
        </p:txBody>
      </p:sp>
      <p:pic>
        <p:nvPicPr>
          <p:cNvPr id="132" name="Google Shape;132;p11"/>
          <p:cNvPicPr preferRelativeResize="0"/>
          <p:nvPr/>
        </p:nvPicPr>
        <p:blipFill rotWithShape="1">
          <a:blip r:embed="rId3">
            <a:alphaModFix/>
          </a:blip>
          <a:srcRect b="0" l="0" r="0" t="0"/>
          <a:stretch/>
        </p:blipFill>
        <p:spPr>
          <a:xfrm>
            <a:off x="184298" y="1471612"/>
            <a:ext cx="2622952" cy="2312603"/>
          </a:xfrm>
          <a:prstGeom prst="rect">
            <a:avLst/>
          </a:prstGeom>
          <a:noFill/>
          <a:ln>
            <a:noFill/>
          </a:ln>
        </p:spPr>
      </p:pic>
      <p:pic>
        <p:nvPicPr>
          <p:cNvPr id="133" name="Google Shape;133;p11"/>
          <p:cNvPicPr preferRelativeResize="0"/>
          <p:nvPr/>
        </p:nvPicPr>
        <p:blipFill rotWithShape="1">
          <a:blip r:embed="rId4">
            <a:alphaModFix/>
          </a:blip>
          <a:srcRect b="0" l="0" r="0" t="0"/>
          <a:stretch/>
        </p:blipFill>
        <p:spPr>
          <a:xfrm>
            <a:off x="2919128" y="1470282"/>
            <a:ext cx="2963335" cy="2312603"/>
          </a:xfrm>
          <a:prstGeom prst="rect">
            <a:avLst/>
          </a:prstGeom>
          <a:noFill/>
          <a:ln>
            <a:noFill/>
          </a:ln>
        </p:spPr>
      </p:pic>
      <p:pic>
        <p:nvPicPr>
          <p:cNvPr id="134" name="Google Shape;134;p11"/>
          <p:cNvPicPr preferRelativeResize="0"/>
          <p:nvPr/>
        </p:nvPicPr>
        <p:blipFill rotWithShape="1">
          <a:blip r:embed="rId5">
            <a:alphaModFix/>
          </a:blip>
          <a:srcRect b="0" l="0" r="0" t="0"/>
          <a:stretch/>
        </p:blipFill>
        <p:spPr>
          <a:xfrm>
            <a:off x="6093047" y="1470281"/>
            <a:ext cx="2452761" cy="23126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Montserrat"/>
                <a:ea typeface="Montserrat"/>
                <a:cs typeface="Montserrat"/>
                <a:sym typeface="Montserrat"/>
              </a:rPr>
              <a:t>Outlier Detection: Box Plot</a:t>
            </a:r>
            <a:endParaRPr b="1" u="sng">
              <a:latin typeface="Montserrat"/>
              <a:ea typeface="Montserrat"/>
              <a:cs typeface="Montserrat"/>
              <a:sym typeface="Montserrat"/>
            </a:endParaRPr>
          </a:p>
        </p:txBody>
      </p:sp>
      <p:pic>
        <p:nvPicPr>
          <p:cNvPr id="140" name="Google Shape;140;p12"/>
          <p:cNvPicPr preferRelativeResize="0"/>
          <p:nvPr/>
        </p:nvPicPr>
        <p:blipFill rotWithShape="1">
          <a:blip r:embed="rId3">
            <a:alphaModFix/>
          </a:blip>
          <a:srcRect b="0" l="0" r="0" t="0"/>
          <a:stretch/>
        </p:blipFill>
        <p:spPr>
          <a:xfrm>
            <a:off x="128872" y="1190575"/>
            <a:ext cx="4308338" cy="2960220"/>
          </a:xfrm>
          <a:prstGeom prst="rect">
            <a:avLst/>
          </a:prstGeom>
          <a:noFill/>
          <a:ln>
            <a:noFill/>
          </a:ln>
        </p:spPr>
      </p:pic>
      <p:pic>
        <p:nvPicPr>
          <p:cNvPr id="141" name="Google Shape;141;p12"/>
          <p:cNvPicPr preferRelativeResize="0"/>
          <p:nvPr/>
        </p:nvPicPr>
        <p:blipFill rotWithShape="1">
          <a:blip r:embed="rId4">
            <a:alphaModFix/>
          </a:blip>
          <a:srcRect b="0" l="0" r="0" t="0"/>
          <a:stretch/>
        </p:blipFill>
        <p:spPr>
          <a:xfrm>
            <a:off x="4352260" y="1190575"/>
            <a:ext cx="4253023" cy="29602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Montserrat"/>
                <a:ea typeface="Montserrat"/>
                <a:cs typeface="Montserrat"/>
                <a:sym typeface="Montserrat"/>
              </a:rPr>
              <a:t>Preparing Dataset for Modelling</a:t>
            </a:r>
            <a:endParaRPr b="1" u="sng">
              <a:latin typeface="Montserrat"/>
              <a:ea typeface="Montserrat"/>
              <a:cs typeface="Montserrat"/>
              <a:sym typeface="Montserrat"/>
            </a:endParaRPr>
          </a:p>
        </p:txBody>
      </p:sp>
      <p:pic>
        <p:nvPicPr>
          <p:cNvPr id="147" name="Google Shape;147;p13"/>
          <p:cNvPicPr preferRelativeResize="0"/>
          <p:nvPr/>
        </p:nvPicPr>
        <p:blipFill rotWithShape="1">
          <a:blip r:embed="rId3">
            <a:alphaModFix/>
          </a:blip>
          <a:srcRect b="0" l="0" r="0" t="0"/>
          <a:stretch/>
        </p:blipFill>
        <p:spPr>
          <a:xfrm>
            <a:off x="478302" y="1476032"/>
            <a:ext cx="4200533" cy="1938377"/>
          </a:xfrm>
          <a:prstGeom prst="rect">
            <a:avLst/>
          </a:prstGeom>
          <a:noFill/>
          <a:ln>
            <a:noFill/>
          </a:ln>
        </p:spPr>
      </p:pic>
      <p:sp>
        <p:nvSpPr>
          <p:cNvPr id="148" name="Google Shape;148;p13"/>
          <p:cNvSpPr txBox="1"/>
          <p:nvPr/>
        </p:nvSpPr>
        <p:spPr>
          <a:xfrm>
            <a:off x="5224501" y="1627663"/>
            <a:ext cx="2363372"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9272E"/>
                </a:solidFill>
                <a:latin typeface="Times New Roman"/>
                <a:ea typeface="Times New Roman"/>
                <a:cs typeface="Times New Roman"/>
                <a:sym typeface="Times New Roman"/>
              </a:rPr>
              <a:t>Task        :Regression</a:t>
            </a:r>
            <a:endParaRPr/>
          </a:p>
          <a:p>
            <a:pPr indent="0" lvl="0" marL="0" marR="0" rtl="0" algn="l">
              <a:lnSpc>
                <a:spcPct val="100000"/>
              </a:lnSpc>
              <a:spcBef>
                <a:spcPts val="0"/>
              </a:spcBef>
              <a:spcAft>
                <a:spcPts val="0"/>
              </a:spcAft>
              <a:buNone/>
            </a:pPr>
            <a:r>
              <a:rPr b="1" i="0" lang="en-US" sz="1600" u="none" cap="none" strike="noStrike">
                <a:solidFill>
                  <a:srgbClr val="09272E"/>
                </a:solidFill>
                <a:latin typeface="Times New Roman"/>
                <a:ea typeface="Times New Roman"/>
                <a:cs typeface="Times New Roman"/>
                <a:sym typeface="Times New Roman"/>
              </a:rPr>
              <a:t>Train Set :</a:t>
            </a:r>
            <a:r>
              <a:rPr b="1" i="0" lang="en-US" sz="1600" u="none" cap="none" strike="noStrike">
                <a:solidFill>
                  <a:srgbClr val="202124"/>
                </a:solidFill>
                <a:latin typeface="Roboto"/>
                <a:ea typeface="Roboto"/>
                <a:cs typeface="Roboto"/>
                <a:sym typeface="Roboto"/>
              </a:rPr>
              <a:t>(7008, 11)</a:t>
            </a:r>
            <a:endParaRPr b="1" i="0" sz="1600" u="none" cap="none" strike="noStrike">
              <a:solidFill>
                <a:srgbClr val="09272E"/>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600" u="none" cap="none" strike="noStrike">
                <a:solidFill>
                  <a:srgbClr val="09272E"/>
                </a:solidFill>
                <a:latin typeface="Times New Roman"/>
                <a:ea typeface="Times New Roman"/>
                <a:cs typeface="Times New Roman"/>
                <a:sym typeface="Times New Roman"/>
              </a:rPr>
              <a:t>Test Set:  :  (1752,11)</a:t>
            </a:r>
            <a:endParaRPr b="1" i="0" sz="1600" u="none" cap="none" strike="noStrike">
              <a:solidFill>
                <a:srgbClr val="09272E"/>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9272E"/>
              </a:solidFill>
              <a:latin typeface="Times New Roman"/>
              <a:ea typeface="Times New Roman"/>
              <a:cs typeface="Times New Roman"/>
              <a:sym typeface="Times New Roman"/>
            </a:endParaRPr>
          </a:p>
        </p:txBody>
      </p:sp>
      <p:pic>
        <p:nvPicPr>
          <p:cNvPr id="149" name="Google Shape;149;p13"/>
          <p:cNvPicPr preferRelativeResize="0"/>
          <p:nvPr/>
        </p:nvPicPr>
        <p:blipFill rotWithShape="1">
          <a:blip r:embed="rId4">
            <a:alphaModFix/>
          </a:blip>
          <a:srcRect b="0" l="0" r="0" t="0"/>
          <a:stretch/>
        </p:blipFill>
        <p:spPr>
          <a:xfrm>
            <a:off x="5467468" y="2674103"/>
            <a:ext cx="1731000" cy="173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4"/>
          <p:cNvSpPr txBox="1"/>
          <p:nvPr>
            <p:ph type="title"/>
          </p:nvPr>
        </p:nvSpPr>
        <p:spPr>
          <a:xfrm>
            <a:off x="311700" y="242867"/>
            <a:ext cx="8520600" cy="1025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                            </a:t>
            </a:r>
            <a:r>
              <a:rPr b="1" lang="en-US" u="sng">
                <a:latin typeface="Montserrat"/>
                <a:ea typeface="Montserrat"/>
                <a:cs typeface="Montserrat"/>
                <a:sym typeface="Montserrat"/>
              </a:rPr>
              <a:t>Linear Regression</a:t>
            </a:r>
            <a:br>
              <a:rPr b="1" lang="en-US" u="sng"/>
            </a:br>
            <a:br>
              <a:rPr b="1" lang="en-US" u="sng"/>
            </a:br>
            <a:endParaRPr b="1" u="sng"/>
          </a:p>
        </p:txBody>
      </p:sp>
      <p:pic>
        <p:nvPicPr>
          <p:cNvPr id="155" name="Google Shape;155;p14"/>
          <p:cNvPicPr preferRelativeResize="0"/>
          <p:nvPr/>
        </p:nvPicPr>
        <p:blipFill rotWithShape="1">
          <a:blip r:embed="rId3">
            <a:alphaModFix/>
          </a:blip>
          <a:srcRect b="0" l="0" r="0" t="0"/>
          <a:stretch/>
        </p:blipFill>
        <p:spPr>
          <a:xfrm>
            <a:off x="3155302" y="1431647"/>
            <a:ext cx="2833396" cy="1800663"/>
          </a:xfrm>
          <a:prstGeom prst="rect">
            <a:avLst/>
          </a:prstGeom>
          <a:noFill/>
          <a:ln>
            <a:noFill/>
          </a:ln>
        </p:spPr>
      </p:pic>
      <p:sp>
        <p:nvSpPr>
          <p:cNvPr id="156" name="Google Shape;156;p14"/>
          <p:cNvSpPr txBox="1"/>
          <p:nvPr>
            <p:ph idx="1" type="body"/>
          </p:nvPr>
        </p:nvSpPr>
        <p:spPr>
          <a:xfrm>
            <a:off x="311700" y="1470075"/>
            <a:ext cx="8520600" cy="3098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ty</a:t>
            </a:r>
            <a:endParaRPr/>
          </a:p>
        </p:txBody>
      </p:sp>
      <p:sp>
        <p:nvSpPr>
          <p:cNvPr id="157" name="Google Shape;157;p14"/>
          <p:cNvSpPr txBox="1"/>
          <p:nvPr/>
        </p:nvSpPr>
        <p:spPr>
          <a:xfrm>
            <a:off x="886265" y="893761"/>
            <a:ext cx="737147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2732"/>
                </a:solidFill>
                <a:latin typeface="Arial"/>
                <a:ea typeface="Arial"/>
                <a:cs typeface="Arial"/>
                <a:sym typeface="Arial"/>
              </a:rPr>
              <a:t>The scores obtained while performing Linear Regression is</a:t>
            </a:r>
            <a:r>
              <a:rPr b="0"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pic>
        <p:nvPicPr>
          <p:cNvPr id="158" name="Google Shape;158;p14"/>
          <p:cNvPicPr preferRelativeResize="0"/>
          <p:nvPr/>
        </p:nvPicPr>
        <p:blipFill rotWithShape="1">
          <a:blip r:embed="rId4">
            <a:alphaModFix/>
          </a:blip>
          <a:srcRect b="0" l="0" r="0" t="0"/>
          <a:stretch/>
        </p:blipFill>
        <p:spPr>
          <a:xfrm>
            <a:off x="311700" y="3163716"/>
            <a:ext cx="2865366" cy="1731441"/>
          </a:xfrm>
          <a:prstGeom prst="rect">
            <a:avLst/>
          </a:prstGeom>
          <a:noFill/>
          <a:ln>
            <a:noFill/>
          </a:ln>
        </p:spPr>
      </p:pic>
      <p:sp>
        <p:nvSpPr>
          <p:cNvPr id="159" name="Google Shape;159;p14"/>
          <p:cNvSpPr txBox="1"/>
          <p:nvPr/>
        </p:nvSpPr>
        <p:spPr>
          <a:xfrm>
            <a:off x="457200" y="2804031"/>
            <a:ext cx="17251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7C0000"/>
                </a:solidFill>
                <a:latin typeface="Arial"/>
                <a:ea typeface="Arial"/>
                <a:cs typeface="Arial"/>
                <a:sym typeface="Arial"/>
              </a:rPr>
              <a:t>Lasso Regression</a:t>
            </a:r>
            <a:endParaRPr b="1" i="0" sz="1400" u="none" cap="none" strike="noStrike">
              <a:solidFill>
                <a:srgbClr val="7C0000"/>
              </a:solidFill>
              <a:latin typeface="Arial"/>
              <a:ea typeface="Arial"/>
              <a:cs typeface="Arial"/>
              <a:sym typeface="Arial"/>
            </a:endParaRPr>
          </a:p>
        </p:txBody>
      </p:sp>
      <p:pic>
        <p:nvPicPr>
          <p:cNvPr id="160" name="Google Shape;160;p14"/>
          <p:cNvPicPr preferRelativeResize="0"/>
          <p:nvPr/>
        </p:nvPicPr>
        <p:blipFill rotWithShape="1">
          <a:blip r:embed="rId5">
            <a:alphaModFix/>
          </a:blip>
          <a:srcRect b="0" l="0" r="0" t="0"/>
          <a:stretch/>
        </p:blipFill>
        <p:spPr>
          <a:xfrm>
            <a:off x="5820797" y="3021978"/>
            <a:ext cx="3244346" cy="1873179"/>
          </a:xfrm>
          <a:prstGeom prst="rect">
            <a:avLst/>
          </a:prstGeom>
          <a:noFill/>
          <a:ln>
            <a:noFill/>
          </a:ln>
        </p:spPr>
      </p:pic>
      <p:sp>
        <p:nvSpPr>
          <p:cNvPr id="161" name="Google Shape;161;p14"/>
          <p:cNvSpPr txBox="1"/>
          <p:nvPr/>
        </p:nvSpPr>
        <p:spPr>
          <a:xfrm>
            <a:off x="6454384" y="2757865"/>
            <a:ext cx="170591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7C0000"/>
                </a:solidFill>
                <a:latin typeface="Arial"/>
                <a:ea typeface="Arial"/>
                <a:cs typeface="Arial"/>
                <a:sym typeface="Arial"/>
              </a:rPr>
              <a:t>Ridge Regression</a:t>
            </a:r>
            <a:endParaRPr b="1" i="0" sz="1400" u="none" cap="none" strike="noStrike">
              <a:solidFill>
                <a:srgbClr val="7C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Montserrat"/>
                <a:ea typeface="Montserrat"/>
                <a:cs typeface="Montserrat"/>
                <a:sym typeface="Montserrat"/>
              </a:rPr>
              <a:t>Random Forest </a:t>
            </a:r>
            <a:endParaRPr b="1" u="sng">
              <a:latin typeface="Montserrat"/>
              <a:ea typeface="Montserrat"/>
              <a:cs typeface="Montserrat"/>
              <a:sym typeface="Montserrat"/>
            </a:endParaRPr>
          </a:p>
        </p:txBody>
      </p:sp>
      <p:pic>
        <p:nvPicPr>
          <p:cNvPr id="167" name="Google Shape;167;p15"/>
          <p:cNvPicPr preferRelativeResize="0"/>
          <p:nvPr/>
        </p:nvPicPr>
        <p:blipFill rotWithShape="1">
          <a:blip r:embed="rId3">
            <a:alphaModFix/>
          </a:blip>
          <a:srcRect b="0" l="0" r="0" t="0"/>
          <a:stretch/>
        </p:blipFill>
        <p:spPr>
          <a:xfrm>
            <a:off x="1009383" y="1887742"/>
            <a:ext cx="3628311" cy="2018629"/>
          </a:xfrm>
          <a:prstGeom prst="rect">
            <a:avLst/>
          </a:prstGeom>
          <a:noFill/>
          <a:ln>
            <a:noFill/>
          </a:ln>
        </p:spPr>
      </p:pic>
      <p:sp>
        <p:nvSpPr>
          <p:cNvPr id="168" name="Google Shape;168;p15"/>
          <p:cNvSpPr txBox="1"/>
          <p:nvPr/>
        </p:nvSpPr>
        <p:spPr>
          <a:xfrm>
            <a:off x="443132" y="1168217"/>
            <a:ext cx="764579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2732"/>
                </a:solidFill>
                <a:latin typeface="Arial"/>
                <a:ea typeface="Arial"/>
                <a:cs typeface="Arial"/>
                <a:sym typeface="Arial"/>
              </a:rPr>
              <a:t>The scores obtained while performing Random Forest Regression is</a:t>
            </a:r>
            <a:r>
              <a:rPr b="0" i="0" lang="en-US"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69" name="Google Shape;169;p15"/>
          <p:cNvPicPr preferRelativeResize="0"/>
          <p:nvPr/>
        </p:nvPicPr>
        <p:blipFill rotWithShape="1">
          <a:blip r:embed="rId4">
            <a:alphaModFix/>
          </a:blip>
          <a:srcRect b="1916" l="510" r="1271" t="1457"/>
          <a:stretch/>
        </p:blipFill>
        <p:spPr>
          <a:xfrm>
            <a:off x="4637694" y="1887742"/>
            <a:ext cx="3754877" cy="24513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Montserrat"/>
                <a:ea typeface="Montserrat"/>
                <a:cs typeface="Montserrat"/>
                <a:sym typeface="Montserrat"/>
              </a:rPr>
              <a:t>Gradient Boosting Machine</a:t>
            </a:r>
            <a:endParaRPr b="1" u="sng">
              <a:latin typeface="Montserrat"/>
              <a:ea typeface="Montserrat"/>
              <a:cs typeface="Montserrat"/>
              <a:sym typeface="Montserrat"/>
            </a:endParaRPr>
          </a:p>
        </p:txBody>
      </p:sp>
      <p:pic>
        <p:nvPicPr>
          <p:cNvPr id="175" name="Google Shape;175;p16"/>
          <p:cNvPicPr preferRelativeResize="0"/>
          <p:nvPr/>
        </p:nvPicPr>
        <p:blipFill rotWithShape="1">
          <a:blip r:embed="rId3">
            <a:alphaModFix/>
          </a:blip>
          <a:srcRect b="0" l="0" r="0" t="0"/>
          <a:stretch/>
        </p:blipFill>
        <p:spPr>
          <a:xfrm>
            <a:off x="604964" y="1729387"/>
            <a:ext cx="3761662" cy="2204170"/>
          </a:xfrm>
          <a:prstGeom prst="rect">
            <a:avLst/>
          </a:prstGeom>
          <a:noFill/>
          <a:ln>
            <a:noFill/>
          </a:ln>
        </p:spPr>
      </p:pic>
      <p:sp>
        <p:nvSpPr>
          <p:cNvPr id="176" name="Google Shape;176;p16"/>
          <p:cNvSpPr txBox="1"/>
          <p:nvPr/>
        </p:nvSpPr>
        <p:spPr>
          <a:xfrm>
            <a:off x="211015" y="1113834"/>
            <a:ext cx="8095958"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2732"/>
                </a:solidFill>
                <a:latin typeface="Arial"/>
                <a:ea typeface="Arial"/>
                <a:cs typeface="Arial"/>
                <a:sym typeface="Arial"/>
              </a:rPr>
              <a:t>The scores obtained while performing Gradient Boosting Machine is</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77" name="Google Shape;177;p16"/>
          <p:cNvPicPr preferRelativeResize="0"/>
          <p:nvPr/>
        </p:nvPicPr>
        <p:blipFill rotWithShape="1">
          <a:blip r:embed="rId4">
            <a:alphaModFix/>
          </a:blip>
          <a:srcRect b="0" l="0" r="0" t="0"/>
          <a:stretch/>
        </p:blipFill>
        <p:spPr>
          <a:xfrm>
            <a:off x="5123909" y="1729387"/>
            <a:ext cx="3359128" cy="22687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i="0" lang="en-US" u="sng">
                <a:solidFill>
                  <a:schemeClr val="dk1"/>
                </a:solidFill>
                <a:latin typeface="Montserrat"/>
                <a:ea typeface="Montserrat"/>
                <a:cs typeface="Montserrat"/>
                <a:sym typeface="Montserrat"/>
              </a:rPr>
              <a:t>XGBoost</a:t>
            </a:r>
            <a:br>
              <a:rPr b="0" i="0" lang="en-US">
                <a:solidFill>
                  <a:srgbClr val="212121"/>
                </a:solidFill>
                <a:latin typeface="Montserrat"/>
                <a:ea typeface="Montserrat"/>
                <a:cs typeface="Montserrat"/>
                <a:sym typeface="Montserrat"/>
              </a:rPr>
            </a:br>
            <a:endParaRPr>
              <a:latin typeface="Montserrat"/>
              <a:ea typeface="Montserrat"/>
              <a:cs typeface="Montserrat"/>
              <a:sym typeface="Montserrat"/>
            </a:endParaRPr>
          </a:p>
        </p:txBody>
      </p:sp>
      <p:pic>
        <p:nvPicPr>
          <p:cNvPr id="183" name="Google Shape;183;p17"/>
          <p:cNvPicPr preferRelativeResize="0"/>
          <p:nvPr/>
        </p:nvPicPr>
        <p:blipFill rotWithShape="1">
          <a:blip r:embed="rId3">
            <a:alphaModFix/>
          </a:blip>
          <a:srcRect b="0" l="0" r="0" t="0"/>
          <a:stretch/>
        </p:blipFill>
        <p:spPr>
          <a:xfrm>
            <a:off x="1083780" y="1909913"/>
            <a:ext cx="3145319" cy="2022603"/>
          </a:xfrm>
          <a:prstGeom prst="rect">
            <a:avLst/>
          </a:prstGeom>
          <a:noFill/>
          <a:ln>
            <a:noFill/>
          </a:ln>
        </p:spPr>
      </p:pic>
      <p:sp>
        <p:nvSpPr>
          <p:cNvPr id="184" name="Google Shape;184;p17"/>
          <p:cNvSpPr txBox="1"/>
          <p:nvPr/>
        </p:nvSpPr>
        <p:spPr>
          <a:xfrm>
            <a:off x="311699" y="1171432"/>
            <a:ext cx="761544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2732"/>
                </a:solidFill>
                <a:latin typeface="Arial"/>
                <a:ea typeface="Arial"/>
                <a:cs typeface="Arial"/>
                <a:sym typeface="Arial"/>
              </a:rPr>
              <a:t>The scores obtained while performing XGBoost is</a:t>
            </a:r>
            <a:r>
              <a:rPr b="0" i="0" lang="en-US" sz="1050" u="none" cap="none" strike="noStrike">
                <a:solidFill>
                  <a:srgbClr val="000000"/>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5" name="Google Shape;185;p17"/>
          <p:cNvPicPr preferRelativeResize="0"/>
          <p:nvPr/>
        </p:nvPicPr>
        <p:blipFill rotWithShape="1">
          <a:blip r:embed="rId4">
            <a:alphaModFix/>
          </a:blip>
          <a:srcRect b="0" l="0" r="0" t="0"/>
          <a:stretch/>
        </p:blipFill>
        <p:spPr>
          <a:xfrm>
            <a:off x="5038212" y="1714019"/>
            <a:ext cx="3677771" cy="24143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8"/>
          <p:cNvSpPr txBox="1"/>
          <p:nvPr>
            <p:ph type="title"/>
          </p:nvPr>
        </p:nvSpPr>
        <p:spPr>
          <a:xfrm>
            <a:off x="311700" y="445024"/>
            <a:ext cx="8520600" cy="76479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2000" u="sng">
                <a:latin typeface="Montserrat"/>
                <a:ea typeface="Montserrat"/>
                <a:cs typeface="Montserrat"/>
                <a:sym typeface="Montserrat"/>
              </a:rPr>
              <a:t>Scores After Cross Validation and Hyperparameter Tuning</a:t>
            </a:r>
            <a:endParaRPr b="1" sz="2000" u="sng">
              <a:latin typeface="Montserrat"/>
              <a:ea typeface="Montserrat"/>
              <a:cs typeface="Montserrat"/>
              <a:sym typeface="Montserrat"/>
            </a:endParaRPr>
          </a:p>
        </p:txBody>
      </p:sp>
      <p:pic>
        <p:nvPicPr>
          <p:cNvPr id="191" name="Google Shape;191;p18"/>
          <p:cNvPicPr preferRelativeResize="0"/>
          <p:nvPr/>
        </p:nvPicPr>
        <p:blipFill rotWithShape="1">
          <a:blip r:embed="rId3">
            <a:alphaModFix/>
          </a:blip>
          <a:srcRect b="0" l="0" r="0" t="0"/>
          <a:stretch/>
        </p:blipFill>
        <p:spPr>
          <a:xfrm>
            <a:off x="211250" y="1439875"/>
            <a:ext cx="8721499" cy="2263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Montserrat"/>
                <a:ea typeface="Montserrat"/>
                <a:cs typeface="Montserrat"/>
                <a:sym typeface="Montserrat"/>
              </a:rPr>
              <a:t>Observations</a:t>
            </a:r>
            <a:endParaRPr b="1" u="sng">
              <a:latin typeface="Montserrat"/>
              <a:ea typeface="Montserrat"/>
              <a:cs typeface="Montserrat"/>
              <a:sym typeface="Montserrat"/>
            </a:endParaRPr>
          </a:p>
        </p:txBody>
      </p:sp>
      <p:sp>
        <p:nvSpPr>
          <p:cNvPr id="197" name="Google Shape;197;p19"/>
          <p:cNvSpPr txBox="1"/>
          <p:nvPr/>
        </p:nvSpPr>
        <p:spPr>
          <a:xfrm>
            <a:off x="311700" y="1128499"/>
            <a:ext cx="8117059" cy="329320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Comparing the R2 score of all the models, one can see that XGBoost performs better.</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R2 score in Linear Regression is 0.51 for the train data and 0.53 for the test data. Clearly, Linear Regression model fails in this case.</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Random Forest has a test accuracy of 79% making it the second best model.</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Gradient Boost Machine is also found to perform well on the data.</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b="0" i="0" sz="1600" u="none" cap="none" strike="noStrike">
              <a:solidFill>
                <a:srgbClr val="000000"/>
              </a:solidFill>
              <a:latin typeface="Arial"/>
              <a:ea typeface="Arial"/>
              <a:cs typeface="Arial"/>
              <a:sym typeface="Arial"/>
            </a:endParaRPr>
          </a:p>
        </p:txBody>
      </p:sp>
      <p:pic>
        <p:nvPicPr>
          <p:cNvPr id="198" name="Google Shape;198;p19"/>
          <p:cNvPicPr preferRelativeResize="0"/>
          <p:nvPr/>
        </p:nvPicPr>
        <p:blipFill rotWithShape="1">
          <a:blip r:embed="rId3">
            <a:alphaModFix/>
          </a:blip>
          <a:srcRect b="0" l="0" r="0" t="0"/>
          <a:stretch/>
        </p:blipFill>
        <p:spPr>
          <a:xfrm>
            <a:off x="2807055" y="3753869"/>
            <a:ext cx="3529890" cy="11766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ctrTitle"/>
          </p:nvPr>
        </p:nvSpPr>
        <p:spPr>
          <a:xfrm>
            <a:off x="340205" y="0"/>
            <a:ext cx="8725973" cy="415371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br>
              <a:rPr b="1" lang="en-US" sz="3200" u="sng">
                <a:solidFill>
                  <a:srgbClr val="FF0000"/>
                </a:solidFill>
                <a:latin typeface="Montserrat"/>
                <a:ea typeface="Montserrat"/>
                <a:cs typeface="Montserrat"/>
                <a:sym typeface="Montserrat"/>
              </a:rPr>
            </a:br>
            <a:br>
              <a:rPr b="1" lang="en-US" sz="3200" u="sng">
                <a:solidFill>
                  <a:srgbClr val="FF0000"/>
                </a:solidFill>
                <a:latin typeface="Montserrat"/>
                <a:ea typeface="Montserrat"/>
                <a:cs typeface="Montserrat"/>
                <a:sym typeface="Montserrat"/>
              </a:rPr>
            </a:br>
            <a:r>
              <a:rPr b="0" i="0" lang="en-US" sz="2000">
                <a:solidFill>
                  <a:srgbClr val="202124"/>
                </a:solidFill>
                <a:latin typeface="Times New Roman"/>
                <a:ea typeface="Times New Roman"/>
                <a:cs typeface="Times New Roman"/>
                <a:sym typeface="Times New Roman"/>
              </a:rPr>
              <a:t>A bicycle-sharing system, bike share program, public bicycle scheme, or public bike share (PBS) scheme, is a shared transport service in which bicycles are made available for shared use to individuals on a short term basis for a price or free.</a:t>
            </a:r>
            <a:br>
              <a:rPr b="0" i="0" lang="en-US" sz="2000">
                <a:solidFill>
                  <a:srgbClr val="202124"/>
                </a:solidFill>
                <a:latin typeface="Times New Roman"/>
                <a:ea typeface="Times New Roman"/>
                <a:cs typeface="Times New Roman"/>
                <a:sym typeface="Times New Roman"/>
              </a:rPr>
            </a:br>
            <a:br>
              <a:rPr b="0" i="0" lang="en-US" sz="2000">
                <a:solidFill>
                  <a:srgbClr val="202124"/>
                </a:solidFill>
                <a:latin typeface="Times New Roman"/>
                <a:ea typeface="Times New Roman"/>
                <a:cs typeface="Times New Roman"/>
                <a:sym typeface="Times New Roman"/>
              </a:rPr>
            </a:br>
            <a:r>
              <a:rPr b="0" i="0" lang="en-US" sz="2000">
                <a:solidFill>
                  <a:srgbClr val="202124"/>
                </a:solidFill>
                <a:latin typeface="Times New Roman"/>
                <a:ea typeface="Times New Roman"/>
                <a:cs typeface="Times New Roman"/>
                <a:sym typeface="Times New Roman"/>
              </a:rPr>
              <a:t>Predicting bike sharing demand can help bike sharing companies to allocate bikes better and ensure a more sufficient circulation of bikes for customers.</a:t>
            </a:r>
            <a:endParaRPr b="1" sz="2000" u="sng">
              <a:solidFill>
                <a:srgbClr val="FF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pic>
        <p:nvPicPr>
          <p:cNvPr id="61" name="Google Shape;61;p2"/>
          <p:cNvPicPr preferRelativeResize="0"/>
          <p:nvPr/>
        </p:nvPicPr>
        <p:blipFill rotWithShape="1">
          <a:blip r:embed="rId3">
            <a:alphaModFix/>
          </a:blip>
          <a:srcRect b="0" l="0" r="0" t="0"/>
          <a:stretch/>
        </p:blipFill>
        <p:spPr>
          <a:xfrm>
            <a:off x="2436780" y="3195052"/>
            <a:ext cx="3915382" cy="1714523"/>
          </a:xfrm>
          <a:prstGeom prst="rect">
            <a:avLst/>
          </a:prstGeom>
          <a:noFill/>
          <a:ln>
            <a:noFill/>
          </a:ln>
        </p:spPr>
      </p:pic>
      <p:sp>
        <p:nvSpPr>
          <p:cNvPr id="62" name="Google Shape;62;p2"/>
          <p:cNvSpPr/>
          <p:nvPr/>
        </p:nvSpPr>
        <p:spPr>
          <a:xfrm>
            <a:off x="2118198" y="423692"/>
            <a:ext cx="4552545"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800" u="sng" cap="none" strike="noStrike">
                <a:solidFill>
                  <a:schemeClr val="dk1"/>
                </a:solidFill>
                <a:latin typeface="Montserrat"/>
                <a:ea typeface="Montserrat"/>
                <a:cs typeface="Montserrat"/>
                <a:sym typeface="Montserrat"/>
              </a:rPr>
              <a:t>Bike Sharing System</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311700" y="12967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u="sng">
                <a:latin typeface="Montserrat"/>
                <a:ea typeface="Montserrat"/>
                <a:cs typeface="Montserrat"/>
                <a:sym typeface="Montserrat"/>
              </a:rPr>
              <a:t>Best Parameters:</a:t>
            </a:r>
            <a:endParaRPr b="1" u="sng">
              <a:latin typeface="Montserrat"/>
              <a:ea typeface="Montserrat"/>
              <a:cs typeface="Montserrat"/>
              <a:sym typeface="Montserrat"/>
            </a:endParaRPr>
          </a:p>
        </p:txBody>
      </p:sp>
      <p:sp>
        <p:nvSpPr>
          <p:cNvPr id="204" name="Google Shape;204;p20"/>
          <p:cNvSpPr txBox="1"/>
          <p:nvPr>
            <p:ph idx="1" type="body"/>
          </p:nvPr>
        </p:nvSpPr>
        <p:spPr>
          <a:xfrm>
            <a:off x="217570" y="574624"/>
            <a:ext cx="8520600" cy="4568876"/>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b="1" i="0" sz="1400">
              <a:solidFill>
                <a:srgbClr val="202124"/>
              </a:solidFill>
              <a:latin typeface="Roboto"/>
              <a:ea typeface="Roboto"/>
              <a:cs typeface="Roboto"/>
              <a:sym typeface="Roboto"/>
            </a:endParaRPr>
          </a:p>
          <a:p>
            <a:pPr indent="-342900" lvl="0" marL="457200" rtl="0" algn="l">
              <a:lnSpc>
                <a:spcPct val="115000"/>
              </a:lnSpc>
              <a:spcBef>
                <a:spcPts val="0"/>
              </a:spcBef>
              <a:spcAft>
                <a:spcPts val="0"/>
              </a:spcAft>
              <a:buSzPts val="1800"/>
              <a:buChar char="●"/>
            </a:pPr>
            <a:r>
              <a:rPr b="1" i="0" lang="en-US" sz="1400">
                <a:solidFill>
                  <a:srgbClr val="202124"/>
                </a:solidFill>
                <a:latin typeface="Roboto"/>
                <a:ea typeface="Roboto"/>
                <a:cs typeface="Roboto"/>
                <a:sym typeface="Roboto"/>
              </a:rPr>
              <a:t>Random Forest:</a:t>
            </a:r>
            <a:endParaRPr/>
          </a:p>
          <a:p>
            <a:pPr indent="-342900" lvl="0" marL="457200" rtl="0" algn="l">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max_depth’: 8</a:t>
            </a:r>
            <a:endParaRPr/>
          </a:p>
          <a:p>
            <a:pPr indent="-342900" lvl="0" marL="457200" rtl="0" algn="l">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'min_samples_leaf': 40</a:t>
            </a:r>
            <a:endParaRPr/>
          </a:p>
          <a:p>
            <a:pPr indent="-342900" lvl="0" marL="457200" rtl="0" algn="l">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'min_samples_split': 50</a:t>
            </a:r>
            <a:endParaRPr/>
          </a:p>
          <a:p>
            <a:pPr indent="-342900" lvl="0" marL="457200" rtl="0" algn="l">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'n_estimators': 100</a:t>
            </a:r>
            <a:endParaRPr/>
          </a:p>
          <a:p>
            <a:pPr indent="-228600" lvl="0" marL="457200" rtl="0" algn="l">
              <a:lnSpc>
                <a:spcPct val="115000"/>
              </a:lnSpc>
              <a:spcBef>
                <a:spcPts val="0"/>
              </a:spcBef>
              <a:spcAft>
                <a:spcPts val="0"/>
              </a:spcAft>
              <a:buSzPts val="1800"/>
              <a:buNone/>
            </a:pPr>
            <a:r>
              <a:t/>
            </a:r>
            <a:endParaRPr b="0" i="0" sz="1400">
              <a:solidFill>
                <a:srgbClr val="202124"/>
              </a:solidFill>
              <a:latin typeface="Roboto"/>
              <a:ea typeface="Roboto"/>
              <a:cs typeface="Roboto"/>
              <a:sym typeface="Roboto"/>
            </a:endParaRPr>
          </a:p>
          <a:p>
            <a:pPr indent="-342900" lvl="0" marL="457200" rtl="0" algn="ctr">
              <a:lnSpc>
                <a:spcPct val="115000"/>
              </a:lnSpc>
              <a:spcBef>
                <a:spcPts val="0"/>
              </a:spcBef>
              <a:spcAft>
                <a:spcPts val="0"/>
              </a:spcAft>
              <a:buSzPts val="1800"/>
              <a:buChar char="●"/>
            </a:pPr>
            <a:r>
              <a:rPr b="1" i="0" lang="en-US" sz="1400">
                <a:solidFill>
                  <a:srgbClr val="202124"/>
                </a:solidFill>
                <a:latin typeface="Roboto"/>
                <a:ea typeface="Roboto"/>
                <a:cs typeface="Roboto"/>
                <a:sym typeface="Roboto"/>
              </a:rPr>
              <a:t>GBM:</a:t>
            </a:r>
            <a:endParaRPr/>
          </a:p>
          <a:p>
            <a:pPr indent="-342900" lvl="0" marL="457200" rtl="0" algn="ctr">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max_depth=8</a:t>
            </a:r>
            <a:endParaRPr/>
          </a:p>
          <a:p>
            <a:pPr indent="-342900" lvl="0" marL="457200" rtl="0" algn="ctr">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min_samples_leaf=40</a:t>
            </a:r>
            <a:endParaRPr/>
          </a:p>
          <a:p>
            <a:pPr indent="-342900" lvl="0" marL="457200" rtl="0" algn="ctr">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min_samples_split=50</a:t>
            </a:r>
            <a:endParaRPr/>
          </a:p>
          <a:p>
            <a:pPr indent="-342900" lvl="0" marL="457200" rtl="0" algn="ctr">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n_estimators=80</a:t>
            </a:r>
            <a:endParaRPr/>
          </a:p>
          <a:p>
            <a:pPr indent="0" lvl="0" marL="114300" rtl="0" algn="l">
              <a:lnSpc>
                <a:spcPct val="115000"/>
              </a:lnSpc>
              <a:spcBef>
                <a:spcPts val="0"/>
              </a:spcBef>
              <a:spcAft>
                <a:spcPts val="0"/>
              </a:spcAft>
              <a:buSzPts val="1800"/>
              <a:buNone/>
            </a:pPr>
            <a:r>
              <a:rPr lang="en-US" sz="1400">
                <a:solidFill>
                  <a:srgbClr val="202124"/>
                </a:solidFill>
                <a:latin typeface="Roboto"/>
                <a:ea typeface="Roboto"/>
                <a:cs typeface="Roboto"/>
                <a:sym typeface="Roboto"/>
              </a:rPr>
              <a:t>         </a:t>
            </a:r>
            <a:r>
              <a:rPr b="1" lang="en-US" sz="1400">
                <a:solidFill>
                  <a:srgbClr val="202124"/>
                </a:solidFill>
                <a:latin typeface="Roboto"/>
                <a:ea typeface="Roboto"/>
                <a:cs typeface="Roboto"/>
                <a:sym typeface="Roboto"/>
              </a:rPr>
              <a:t>XGBoost:</a:t>
            </a:r>
            <a:endParaRPr b="1" i="0" sz="1400">
              <a:solidFill>
                <a:srgbClr val="202124"/>
              </a:solidFill>
              <a:latin typeface="Roboto"/>
              <a:ea typeface="Roboto"/>
              <a:cs typeface="Roboto"/>
              <a:sym typeface="Roboto"/>
            </a:endParaRPr>
          </a:p>
          <a:p>
            <a:pPr indent="-342900" lvl="0" marL="457200" rtl="0" algn="l">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'eval_metric': 'rmse’,</a:t>
            </a:r>
            <a:endParaRPr/>
          </a:p>
          <a:p>
            <a:pPr indent="-342900" lvl="0" marL="457200" rtl="0" algn="l">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 'max_depth': 6, </a:t>
            </a:r>
            <a:endParaRPr/>
          </a:p>
          <a:p>
            <a:pPr indent="-342900" lvl="0" marL="457200" rtl="0" algn="l">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'n_estimators': 500,</a:t>
            </a:r>
            <a:endParaRPr/>
          </a:p>
          <a:p>
            <a:pPr indent="-342900" lvl="0" marL="457200" rtl="0" algn="l">
              <a:lnSpc>
                <a:spcPct val="115000"/>
              </a:lnSpc>
              <a:spcBef>
                <a:spcPts val="0"/>
              </a:spcBef>
              <a:spcAft>
                <a:spcPts val="0"/>
              </a:spcAft>
              <a:buSzPts val="1800"/>
              <a:buChar char="●"/>
            </a:pPr>
            <a:r>
              <a:rPr b="0" i="0" lang="en-US" sz="1400">
                <a:solidFill>
                  <a:srgbClr val="202124"/>
                </a:solidFill>
                <a:latin typeface="Roboto"/>
                <a:ea typeface="Roboto"/>
                <a:cs typeface="Roboto"/>
                <a:sym typeface="Roboto"/>
              </a:rPr>
              <a:t> 'objective': 'reg:squarederror'</a:t>
            </a:r>
            <a:endParaRPr/>
          </a:p>
          <a:p>
            <a:pPr indent="-228600" lvl="0" marL="457200" rtl="0" algn="l">
              <a:lnSpc>
                <a:spcPct val="115000"/>
              </a:lnSpc>
              <a:spcBef>
                <a:spcPts val="0"/>
              </a:spcBef>
              <a:spcAft>
                <a:spcPts val="0"/>
              </a:spcAft>
              <a:buSzPts val="1800"/>
              <a:buNone/>
            </a:pPr>
            <a:r>
              <a:t/>
            </a:r>
            <a:endParaRPr sz="1400">
              <a:solidFill>
                <a:srgbClr val="202124"/>
              </a:solidFill>
              <a:latin typeface="Roboto"/>
              <a:ea typeface="Roboto"/>
              <a:cs typeface="Roboto"/>
              <a:sym typeface="Roboto"/>
            </a:endParaRPr>
          </a:p>
          <a:p>
            <a:pPr indent="-228600" lvl="0" marL="457200" rtl="0" algn="l">
              <a:lnSpc>
                <a:spcPct val="115000"/>
              </a:lnSpc>
              <a:spcBef>
                <a:spcPts val="0"/>
              </a:spcBef>
              <a:spcAft>
                <a:spcPts val="0"/>
              </a:spcAft>
              <a:buSzPts val="1800"/>
              <a:buNone/>
            </a:pPr>
            <a:r>
              <a:t/>
            </a:r>
            <a:endParaRPr sz="1600"/>
          </a:p>
        </p:txBody>
      </p:sp>
      <p:pic>
        <p:nvPicPr>
          <p:cNvPr id="205" name="Google Shape;205;p20"/>
          <p:cNvPicPr preferRelativeResize="0"/>
          <p:nvPr/>
        </p:nvPicPr>
        <p:blipFill rotWithShape="1">
          <a:blip r:embed="rId3">
            <a:alphaModFix/>
          </a:blip>
          <a:srcRect b="0" l="0" r="0" t="0"/>
          <a:stretch/>
        </p:blipFill>
        <p:spPr>
          <a:xfrm>
            <a:off x="5852566" y="574624"/>
            <a:ext cx="3210752" cy="19253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96547" y="95011"/>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Montserrat"/>
                <a:ea typeface="Montserrat"/>
                <a:cs typeface="Montserrat"/>
                <a:sym typeface="Montserrat"/>
              </a:rPr>
              <a:t>Feature Importance</a:t>
            </a:r>
            <a:endParaRPr b="1" u="sng">
              <a:latin typeface="Montserrat"/>
              <a:ea typeface="Montserrat"/>
              <a:cs typeface="Montserrat"/>
              <a:sym typeface="Montserrat"/>
            </a:endParaRPr>
          </a:p>
        </p:txBody>
      </p:sp>
      <p:pic>
        <p:nvPicPr>
          <p:cNvPr id="211" name="Google Shape;211;p21"/>
          <p:cNvPicPr preferRelativeResize="0"/>
          <p:nvPr/>
        </p:nvPicPr>
        <p:blipFill rotWithShape="1">
          <a:blip r:embed="rId3">
            <a:alphaModFix/>
          </a:blip>
          <a:srcRect b="0" l="0" r="0" t="0"/>
          <a:stretch/>
        </p:blipFill>
        <p:spPr>
          <a:xfrm>
            <a:off x="382799" y="1045517"/>
            <a:ext cx="3687570" cy="1875758"/>
          </a:xfrm>
          <a:prstGeom prst="rect">
            <a:avLst/>
          </a:prstGeom>
          <a:noFill/>
          <a:ln>
            <a:noFill/>
          </a:ln>
        </p:spPr>
      </p:pic>
      <p:pic>
        <p:nvPicPr>
          <p:cNvPr id="212" name="Google Shape;212;p21"/>
          <p:cNvPicPr preferRelativeResize="0"/>
          <p:nvPr/>
        </p:nvPicPr>
        <p:blipFill rotWithShape="1">
          <a:blip r:embed="rId4">
            <a:alphaModFix/>
          </a:blip>
          <a:srcRect b="0" l="0" r="0" t="0"/>
          <a:stretch/>
        </p:blipFill>
        <p:spPr>
          <a:xfrm>
            <a:off x="5074158" y="1045517"/>
            <a:ext cx="3405555" cy="1875758"/>
          </a:xfrm>
          <a:prstGeom prst="rect">
            <a:avLst/>
          </a:prstGeom>
          <a:noFill/>
          <a:ln>
            <a:noFill/>
          </a:ln>
        </p:spPr>
      </p:pic>
      <p:pic>
        <p:nvPicPr>
          <p:cNvPr id="213" name="Google Shape;213;p21"/>
          <p:cNvPicPr preferRelativeResize="0"/>
          <p:nvPr/>
        </p:nvPicPr>
        <p:blipFill rotWithShape="1">
          <a:blip r:embed="rId5">
            <a:alphaModFix/>
          </a:blip>
          <a:srcRect b="0" l="0" r="0" t="0"/>
          <a:stretch/>
        </p:blipFill>
        <p:spPr>
          <a:xfrm>
            <a:off x="2542705" y="3121161"/>
            <a:ext cx="3628283" cy="1958031"/>
          </a:xfrm>
          <a:prstGeom prst="rect">
            <a:avLst/>
          </a:prstGeom>
          <a:noFill/>
          <a:ln>
            <a:noFill/>
          </a:ln>
        </p:spPr>
      </p:pic>
      <p:sp>
        <p:nvSpPr>
          <p:cNvPr id="214" name="Google Shape;214;p21"/>
          <p:cNvSpPr txBox="1"/>
          <p:nvPr/>
        </p:nvSpPr>
        <p:spPr>
          <a:xfrm>
            <a:off x="1479824" y="737741"/>
            <a:ext cx="14975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Random Forest</a:t>
            </a:r>
            <a:endParaRPr b="1" i="0" sz="1400" u="none" cap="none" strike="noStrike">
              <a:solidFill>
                <a:srgbClr val="000000"/>
              </a:solidFill>
              <a:latin typeface="Arial"/>
              <a:ea typeface="Arial"/>
              <a:cs typeface="Arial"/>
              <a:sym typeface="Arial"/>
            </a:endParaRPr>
          </a:p>
        </p:txBody>
      </p:sp>
      <p:sp>
        <p:nvSpPr>
          <p:cNvPr id="215" name="Google Shape;215;p21"/>
          <p:cNvSpPr txBox="1"/>
          <p:nvPr/>
        </p:nvSpPr>
        <p:spPr>
          <a:xfrm>
            <a:off x="6624536" y="737740"/>
            <a:ext cx="603050"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GBM</a:t>
            </a:r>
            <a:endParaRPr b="1" i="0" sz="1400" u="none" cap="none" strike="noStrike">
              <a:solidFill>
                <a:srgbClr val="000000"/>
              </a:solidFill>
              <a:latin typeface="Arial"/>
              <a:ea typeface="Arial"/>
              <a:cs typeface="Arial"/>
              <a:sym typeface="Arial"/>
            </a:endParaRPr>
          </a:p>
        </p:txBody>
      </p:sp>
      <p:sp>
        <p:nvSpPr>
          <p:cNvPr id="216" name="Google Shape;216;p21"/>
          <p:cNvSpPr txBox="1"/>
          <p:nvPr/>
        </p:nvSpPr>
        <p:spPr>
          <a:xfrm>
            <a:off x="4221863" y="2767386"/>
            <a:ext cx="9509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XGBoost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Montserrat"/>
                <a:ea typeface="Montserrat"/>
                <a:cs typeface="Montserrat"/>
                <a:sym typeface="Montserrat"/>
              </a:rPr>
              <a:t>Observations</a:t>
            </a:r>
            <a:endParaRPr b="1" u="sng">
              <a:latin typeface="Montserrat"/>
              <a:ea typeface="Montserrat"/>
              <a:cs typeface="Montserrat"/>
              <a:sym typeface="Montserrat"/>
            </a:endParaRPr>
          </a:p>
        </p:txBody>
      </p:sp>
      <p:sp>
        <p:nvSpPr>
          <p:cNvPr id="222" name="Google Shape;222;p22"/>
          <p:cNvSpPr txBox="1"/>
          <p:nvPr/>
        </p:nvSpPr>
        <p:spPr>
          <a:xfrm>
            <a:off x="457200" y="1358153"/>
            <a:ext cx="8424582" cy="181588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The feature ‘Functioning Day’ has the highest impact on the dependent variable ‘Rented Bike Count’.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In Random Forest and GBM, ‘Temperature’ is making an impact while ‘Rainfall’ is the second most important factor in XGBoost.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Random Forest and GBM gives importance to 6-7 features while XGBoost considers only top 3-4 features and almost neglects the rest of the features.</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pic>
        <p:nvPicPr>
          <p:cNvPr id="223" name="Google Shape;223;p22"/>
          <p:cNvPicPr preferRelativeResize="0"/>
          <p:nvPr/>
        </p:nvPicPr>
        <p:blipFill rotWithShape="1">
          <a:blip r:embed="rId3">
            <a:alphaModFix/>
          </a:blip>
          <a:srcRect b="0" l="0" r="0" t="0"/>
          <a:stretch/>
        </p:blipFill>
        <p:spPr>
          <a:xfrm>
            <a:off x="2913434" y="3187800"/>
            <a:ext cx="3317132" cy="18312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311700" y="14246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u="sng">
                <a:latin typeface="Montserrat"/>
                <a:ea typeface="Montserrat"/>
                <a:cs typeface="Montserrat"/>
                <a:sym typeface="Montserrat"/>
              </a:rPr>
              <a:t>Conclusion</a:t>
            </a:r>
            <a:endParaRPr b="1" u="sng">
              <a:latin typeface="Montserrat"/>
              <a:ea typeface="Montserrat"/>
              <a:cs typeface="Montserrat"/>
              <a:sym typeface="Montserrat"/>
            </a:endParaRPr>
          </a:p>
        </p:txBody>
      </p:sp>
      <p:sp>
        <p:nvSpPr>
          <p:cNvPr id="229" name="Google Shape;229;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i9</a:t>
            </a:r>
            <a:endParaRPr/>
          </a:p>
        </p:txBody>
      </p:sp>
      <p:sp>
        <p:nvSpPr>
          <p:cNvPr id="230" name="Google Shape;230;p23"/>
          <p:cNvSpPr txBox="1"/>
          <p:nvPr/>
        </p:nvSpPr>
        <p:spPr>
          <a:xfrm>
            <a:off x="163781" y="809931"/>
            <a:ext cx="8520599" cy="3323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This project focus on predicting the bike sharing demand using Seoul Dataset.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results show that XGBoost, Random Forest and GBM algorithms perform well on the dataset whereas Linear Regression fails in this case. Among these three models XGBoost is found to have better performance.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Therefore XGBoost algorithm can be used as an effective tool for Bike Sharing Demand Prediction.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202124"/>
                </a:solidFill>
                <a:latin typeface="Roboto"/>
                <a:ea typeface="Roboto"/>
                <a:cs typeface="Roboto"/>
                <a:sym typeface="Roboto"/>
              </a:rPr>
              <a:t>We did variable analysis in order to identify the hidden relationship between the variables. For all the models, functioning day, temperature and rainfall was ranked as the most influential variables to predict the rental bike demand at each hour.</a:t>
            </a:r>
            <a:endParaRPr/>
          </a:p>
          <a:p>
            <a:pPr indent="0" lvl="0" marL="0" marR="0" rtl="0" algn="l">
              <a:lnSpc>
                <a:spcPct val="100000"/>
              </a:lnSpc>
              <a:spcBef>
                <a:spcPts val="0"/>
              </a:spcBef>
              <a:spcAft>
                <a:spcPts val="0"/>
              </a:spcAft>
              <a:buNone/>
            </a:pPr>
            <a:r>
              <a:rPr b="0" i="0" lang="en-US" sz="1400" u="none" cap="none" strike="noStrike">
                <a:solidFill>
                  <a:srgbClr val="202124"/>
                </a:solidFill>
                <a:latin typeface="Roboto"/>
                <a:ea typeface="Roboto"/>
                <a:cs typeface="Roboto"/>
                <a:sym typeface="Roboto"/>
              </a:rPr>
              <a:t>This project identifies the curious relationship among the variables which can directly impact the dependent variable, ‘Rented Bike Count’.</a:t>
            </a:r>
            <a:endParaRPr/>
          </a:p>
          <a:p>
            <a:pPr indent="0" lvl="0" marL="0" marR="0" rtl="0" algn="l">
              <a:lnSpc>
                <a:spcPct val="100000"/>
              </a:lnSpc>
              <a:spcBef>
                <a:spcPts val="0"/>
              </a:spcBef>
              <a:spcAft>
                <a:spcPts val="0"/>
              </a:spcAft>
              <a:buNone/>
            </a:pPr>
            <a:r>
              <a:t/>
            </a:r>
            <a:endParaRPr b="0" i="0" sz="1400" u="none" cap="none" strike="noStrike">
              <a:solidFill>
                <a:srgbClr val="202124"/>
              </a:solidFill>
              <a:latin typeface="Roboto"/>
              <a:ea typeface="Roboto"/>
              <a:cs typeface="Roboto"/>
              <a:sym typeface="Roboto"/>
            </a:endParaRPr>
          </a:p>
          <a:p>
            <a:pPr indent="0" lvl="0" marL="0" marR="0" rtl="0" algn="l">
              <a:lnSpc>
                <a:spcPct val="100000"/>
              </a:lnSpc>
              <a:spcBef>
                <a:spcPts val="0"/>
              </a:spcBef>
              <a:spcAft>
                <a:spcPts val="0"/>
              </a:spcAft>
              <a:buNone/>
            </a:pPr>
            <a:r>
              <a:rPr b="0" i="0" lang="en-US" sz="1400" u="none" cap="none" strike="noStrike">
                <a:solidFill>
                  <a:srgbClr val="202124"/>
                </a:solidFill>
                <a:latin typeface="Roboto"/>
                <a:ea typeface="Roboto"/>
                <a:cs typeface="Roboto"/>
                <a:sym typeface="Roboto"/>
              </a:rPr>
              <a:t>This project will be helpful for the company to predict the hourly bike demand and enrich the user experience.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                            </a:t>
            </a:r>
            <a:br>
              <a:rPr b="1" lang="en-US"/>
            </a:br>
            <a:br>
              <a:rPr b="1" lang="en-US"/>
            </a:br>
            <a:br>
              <a:rPr b="1" lang="en-US"/>
            </a:br>
            <a:br>
              <a:rPr b="1" lang="en-US"/>
            </a:br>
            <a:r>
              <a:rPr b="1" lang="en-US">
                <a:latin typeface="Montserrat"/>
                <a:ea typeface="Montserrat"/>
                <a:cs typeface="Montserrat"/>
                <a:sym typeface="Montserrat"/>
              </a:rPr>
              <a:t>                              </a:t>
            </a:r>
            <a:r>
              <a:rPr b="1" lang="en-US" sz="3600">
                <a:latin typeface="Montserrat"/>
                <a:ea typeface="Montserrat"/>
                <a:cs typeface="Montserrat"/>
                <a:sym typeface="Montserrat"/>
              </a:rPr>
              <a:t>Thank You</a:t>
            </a:r>
            <a:endParaRPr b="1" sz="36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800"/>
              <a:buNone/>
            </a:pPr>
            <a:r>
              <a:rPr b="1" lang="en-US" u="sng">
                <a:latin typeface="Montserrat"/>
                <a:ea typeface="Montserrat"/>
                <a:cs typeface="Montserrat"/>
                <a:sym typeface="Montserrat"/>
              </a:rPr>
              <a:t>Problem Statement</a:t>
            </a:r>
            <a:endParaRPr b="1" u="sng">
              <a:latin typeface="Montserrat"/>
              <a:ea typeface="Montserrat"/>
              <a:cs typeface="Montserrat"/>
              <a:sym typeface="Montserrat"/>
            </a:endParaRPr>
          </a:p>
        </p:txBody>
      </p:sp>
      <p:sp>
        <p:nvSpPr>
          <p:cNvPr id="68" name="Google Shape;68;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0" i="0" lang="en-US">
                <a:solidFill>
                  <a:srgbClr val="202124"/>
                </a:solidFill>
                <a:latin typeface="Roboto"/>
                <a:ea typeface="Roboto"/>
                <a:cs typeface="Roboto"/>
                <a:sym typeface="Roboto"/>
              </a:rPr>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endParaRPr/>
          </a:p>
        </p:txBody>
      </p:sp>
      <p:pic>
        <p:nvPicPr>
          <p:cNvPr id="69" name="Google Shape;69;p3"/>
          <p:cNvPicPr preferRelativeResize="0"/>
          <p:nvPr/>
        </p:nvPicPr>
        <p:blipFill rotWithShape="1">
          <a:blip r:embed="rId3">
            <a:alphaModFix/>
          </a:blip>
          <a:srcRect b="0" l="0" r="0" t="0"/>
          <a:stretch/>
        </p:blipFill>
        <p:spPr>
          <a:xfrm>
            <a:off x="4955241" y="3055841"/>
            <a:ext cx="3877059" cy="1642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311700" y="445024"/>
            <a:ext cx="8520600" cy="428291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u="sng">
                <a:solidFill>
                  <a:schemeClr val="dk1"/>
                </a:solidFill>
                <a:latin typeface="Montserrat"/>
                <a:ea typeface="Montserrat"/>
                <a:cs typeface="Montserrat"/>
                <a:sym typeface="Montserrat"/>
              </a:rPr>
              <a:t>Objectives</a:t>
            </a:r>
            <a:br>
              <a:rPr b="1" lang="en-US" u="sng">
                <a:solidFill>
                  <a:schemeClr val="dk1"/>
                </a:solidFill>
                <a:latin typeface="Montserrat"/>
                <a:ea typeface="Montserrat"/>
                <a:cs typeface="Montserrat"/>
                <a:sym typeface="Montserrat"/>
              </a:rPr>
            </a:br>
            <a:br>
              <a:rPr b="1" lang="en-US" u="sng">
                <a:solidFill>
                  <a:schemeClr val="dk1"/>
                </a:solidFill>
                <a:latin typeface="Montserrat"/>
                <a:ea typeface="Montserrat"/>
                <a:cs typeface="Montserrat"/>
                <a:sym typeface="Montserrat"/>
              </a:rPr>
            </a:br>
            <a:r>
              <a:rPr b="1" i="0" lang="en-US" sz="2400">
                <a:solidFill>
                  <a:srgbClr val="212121"/>
                </a:solidFill>
                <a:latin typeface="Times New Roman"/>
                <a:ea typeface="Times New Roman"/>
                <a:cs typeface="Times New Roman"/>
                <a:sym typeface="Times New Roman"/>
              </a:rPr>
              <a:t>1. </a:t>
            </a:r>
            <a:r>
              <a:rPr b="0" i="0" lang="en-US" sz="2400">
                <a:solidFill>
                  <a:srgbClr val="212121"/>
                </a:solidFill>
                <a:latin typeface="Times New Roman"/>
                <a:ea typeface="Times New Roman"/>
                <a:cs typeface="Times New Roman"/>
                <a:sym typeface="Times New Roman"/>
              </a:rPr>
              <a:t>Prediction of bike count required at each hour for the stable </a:t>
            </a:r>
            <a:r>
              <a:rPr b="0" i="0" lang="en-US" sz="2000">
                <a:solidFill>
                  <a:srgbClr val="212121"/>
                </a:solidFill>
                <a:latin typeface="Times New Roman"/>
                <a:ea typeface="Times New Roman"/>
                <a:cs typeface="Times New Roman"/>
                <a:sym typeface="Times New Roman"/>
              </a:rPr>
              <a:t>supply</a:t>
            </a:r>
            <a:r>
              <a:rPr b="0" i="0" lang="en-US" sz="2400">
                <a:solidFill>
                  <a:srgbClr val="212121"/>
                </a:solidFill>
                <a:latin typeface="Times New Roman"/>
                <a:ea typeface="Times New Roman"/>
                <a:cs typeface="Times New Roman"/>
                <a:sym typeface="Times New Roman"/>
              </a:rPr>
              <a:t> of rental bikes in bike sharing system.</a:t>
            </a:r>
            <a:br>
              <a:rPr b="0" i="0" lang="en-US" sz="2400">
                <a:solidFill>
                  <a:srgbClr val="212121"/>
                </a:solidFill>
                <a:latin typeface="Times New Roman"/>
                <a:ea typeface="Times New Roman"/>
                <a:cs typeface="Times New Roman"/>
                <a:sym typeface="Times New Roman"/>
              </a:rPr>
            </a:br>
            <a:br>
              <a:rPr b="0" i="0" lang="en-US" sz="2400">
                <a:solidFill>
                  <a:srgbClr val="212121"/>
                </a:solidFill>
                <a:latin typeface="Times New Roman"/>
                <a:ea typeface="Times New Roman"/>
                <a:cs typeface="Times New Roman"/>
                <a:sym typeface="Times New Roman"/>
              </a:rPr>
            </a:br>
            <a:r>
              <a:rPr b="1" i="0" lang="en-US" sz="2400">
                <a:solidFill>
                  <a:srgbClr val="212121"/>
                </a:solidFill>
                <a:latin typeface="Times New Roman"/>
                <a:ea typeface="Times New Roman"/>
                <a:cs typeface="Times New Roman"/>
                <a:sym typeface="Times New Roman"/>
              </a:rPr>
              <a:t>2. </a:t>
            </a:r>
            <a:r>
              <a:rPr i="0" lang="en-US" sz="2400">
                <a:solidFill>
                  <a:srgbClr val="212121"/>
                </a:solidFill>
                <a:latin typeface="Times New Roman"/>
                <a:ea typeface="Times New Roman"/>
                <a:cs typeface="Times New Roman"/>
                <a:sym typeface="Times New Roman"/>
              </a:rPr>
              <a:t>Gathering information regarding the factors that affect this   prediction the most.</a:t>
            </a:r>
            <a:br>
              <a:rPr i="0" lang="en-US" sz="2400">
                <a:solidFill>
                  <a:srgbClr val="212121"/>
                </a:solidFill>
                <a:latin typeface="Times New Roman"/>
                <a:ea typeface="Times New Roman"/>
                <a:cs typeface="Times New Roman"/>
                <a:sym typeface="Times New Roman"/>
              </a:rPr>
            </a:br>
            <a:br>
              <a:rPr i="0" lang="en-US" sz="2400">
                <a:solidFill>
                  <a:srgbClr val="212121"/>
                </a:solidFill>
                <a:latin typeface="Times New Roman"/>
                <a:ea typeface="Times New Roman"/>
                <a:cs typeface="Times New Roman"/>
                <a:sym typeface="Times New Roman"/>
              </a:rPr>
            </a:br>
            <a:br>
              <a:rPr b="0" i="0" lang="en-US">
                <a:solidFill>
                  <a:srgbClr val="212121"/>
                </a:solidFill>
                <a:latin typeface="Roboto"/>
                <a:ea typeface="Roboto"/>
                <a:cs typeface="Roboto"/>
                <a:sym typeface="Roboto"/>
              </a:rPr>
            </a:br>
            <a:br>
              <a:rPr b="1" lang="en-US" u="sng">
                <a:solidFill>
                  <a:schemeClr val="dk1"/>
                </a:solidFill>
                <a:latin typeface="Montserrat"/>
                <a:ea typeface="Montserrat"/>
                <a:cs typeface="Montserrat"/>
                <a:sym typeface="Montserrat"/>
              </a:rPr>
            </a:br>
            <a:br>
              <a:rPr b="1" lang="en-US" u="sng">
                <a:solidFill>
                  <a:schemeClr val="dk1"/>
                </a:solidFill>
                <a:latin typeface="Montserrat"/>
                <a:ea typeface="Montserrat"/>
                <a:cs typeface="Montserrat"/>
                <a:sym typeface="Montserrat"/>
              </a:rPr>
            </a:br>
            <a:br>
              <a:rPr b="1" lang="en-US" u="sng">
                <a:solidFill>
                  <a:schemeClr val="dk1"/>
                </a:solidFill>
                <a:latin typeface="Montserrat"/>
                <a:ea typeface="Montserrat"/>
                <a:cs typeface="Montserrat"/>
                <a:sym typeface="Montserrat"/>
              </a:rPr>
            </a:br>
            <a:br>
              <a:rPr b="1" lang="en-US" u="sng">
                <a:solidFill>
                  <a:schemeClr val="dk1"/>
                </a:solidFill>
                <a:latin typeface="Montserrat"/>
                <a:ea typeface="Montserrat"/>
                <a:cs typeface="Montserrat"/>
                <a:sym typeface="Montserrat"/>
              </a:rPr>
            </a:br>
            <a:br>
              <a:rPr b="1" lang="en-US" u="sng">
                <a:solidFill>
                  <a:schemeClr val="dk1"/>
                </a:solidFill>
                <a:latin typeface="Montserrat"/>
                <a:ea typeface="Montserrat"/>
                <a:cs typeface="Montserrat"/>
                <a:sym typeface="Montserrat"/>
              </a:rPr>
            </a:br>
            <a:endParaRPr b="1" u="sng">
              <a:solidFill>
                <a:schemeClr val="dk1"/>
              </a:solidFill>
              <a:latin typeface="Montserrat"/>
              <a:ea typeface="Montserrat"/>
              <a:cs typeface="Montserrat"/>
              <a:sym typeface="Montserrat"/>
            </a:endParaRPr>
          </a:p>
        </p:txBody>
      </p:sp>
      <p:pic>
        <p:nvPicPr>
          <p:cNvPr id="75" name="Google Shape;75;p4"/>
          <p:cNvPicPr preferRelativeResize="0"/>
          <p:nvPr/>
        </p:nvPicPr>
        <p:blipFill rotWithShape="1">
          <a:blip r:embed="rId3">
            <a:alphaModFix/>
          </a:blip>
          <a:srcRect b="0" l="0" r="0" t="0"/>
          <a:stretch/>
        </p:blipFill>
        <p:spPr>
          <a:xfrm>
            <a:off x="3180945" y="3006992"/>
            <a:ext cx="2393149" cy="1720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5"/>
          <p:cNvSpPr txBox="1"/>
          <p:nvPr>
            <p:ph type="title"/>
          </p:nvPr>
        </p:nvSpPr>
        <p:spPr>
          <a:xfrm>
            <a:off x="374579" y="300057"/>
            <a:ext cx="8112453" cy="44079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3200" u="sng">
                <a:latin typeface="Montserrat"/>
                <a:ea typeface="Montserrat"/>
                <a:cs typeface="Montserrat"/>
                <a:sym typeface="Montserrat"/>
              </a:rPr>
              <a:t>Steps Involved</a:t>
            </a:r>
            <a:br>
              <a:rPr b="1" lang="en-US" u="sng">
                <a:latin typeface="Montserrat"/>
                <a:ea typeface="Montserrat"/>
                <a:cs typeface="Montserrat"/>
                <a:sym typeface="Montserrat"/>
              </a:rPr>
            </a:br>
            <a:br>
              <a:rPr b="1" lang="en-US" u="sng">
                <a:latin typeface="Montserrat"/>
                <a:ea typeface="Montserrat"/>
                <a:cs typeface="Montserrat"/>
                <a:sym typeface="Montserrat"/>
              </a:rPr>
            </a:br>
            <a:r>
              <a:rPr b="1" lang="en-US" sz="2400">
                <a:solidFill>
                  <a:srgbClr val="002732"/>
                </a:solidFill>
                <a:latin typeface="Times New Roman"/>
                <a:ea typeface="Times New Roman"/>
                <a:cs typeface="Times New Roman"/>
                <a:sym typeface="Times New Roman"/>
              </a:rPr>
              <a:t>1.</a:t>
            </a:r>
            <a:r>
              <a:rPr lang="en-US" sz="2400">
                <a:solidFill>
                  <a:srgbClr val="002732"/>
                </a:solidFill>
                <a:latin typeface="Times New Roman"/>
                <a:ea typeface="Times New Roman"/>
                <a:cs typeface="Times New Roman"/>
                <a:sym typeface="Times New Roman"/>
              </a:rPr>
              <a:t> </a:t>
            </a:r>
            <a:r>
              <a:rPr b="1" lang="en-US" sz="2000">
                <a:solidFill>
                  <a:srgbClr val="002732"/>
                </a:solidFill>
                <a:latin typeface="Times New Roman"/>
                <a:ea typeface="Times New Roman"/>
                <a:cs typeface="Times New Roman"/>
                <a:sym typeface="Times New Roman"/>
              </a:rPr>
              <a:t>Exploring the data</a:t>
            </a:r>
            <a:r>
              <a:rPr lang="en-US" sz="2400">
                <a:solidFill>
                  <a:srgbClr val="002732"/>
                </a:solidFill>
                <a:latin typeface="Times New Roman"/>
                <a:ea typeface="Times New Roman"/>
                <a:cs typeface="Times New Roman"/>
                <a:sym typeface="Times New Roman"/>
              </a:rPr>
              <a:t>: </a:t>
            </a:r>
            <a:r>
              <a:rPr lang="en-US" sz="2000">
                <a:solidFill>
                  <a:srgbClr val="002732"/>
                </a:solidFill>
                <a:latin typeface="Times New Roman"/>
                <a:ea typeface="Times New Roman"/>
                <a:cs typeface="Times New Roman"/>
                <a:sym typeface="Times New Roman"/>
              </a:rPr>
              <a:t>Analyzing the features and target variable, checking  for null values and duplicates, plotting the distribution of target variable etc.</a:t>
            </a:r>
            <a:br>
              <a:rPr lang="en-US" sz="2000">
                <a:solidFill>
                  <a:srgbClr val="002732"/>
                </a:solidFill>
                <a:latin typeface="Times New Roman"/>
                <a:ea typeface="Times New Roman"/>
                <a:cs typeface="Times New Roman"/>
                <a:sym typeface="Times New Roman"/>
              </a:rPr>
            </a:br>
            <a:br>
              <a:rPr lang="en-US" sz="2000">
                <a:solidFill>
                  <a:srgbClr val="002732"/>
                </a:solidFill>
                <a:latin typeface="Times New Roman"/>
                <a:ea typeface="Times New Roman"/>
                <a:cs typeface="Times New Roman"/>
                <a:sym typeface="Times New Roman"/>
              </a:rPr>
            </a:br>
            <a:r>
              <a:rPr b="1" lang="en-US" sz="2400">
                <a:solidFill>
                  <a:srgbClr val="002732"/>
                </a:solidFill>
                <a:latin typeface="Times New Roman"/>
                <a:ea typeface="Times New Roman"/>
                <a:cs typeface="Times New Roman"/>
                <a:sym typeface="Times New Roman"/>
              </a:rPr>
              <a:t>2. </a:t>
            </a:r>
            <a:r>
              <a:rPr b="1" lang="en-US" sz="2000">
                <a:solidFill>
                  <a:srgbClr val="002732"/>
                </a:solidFill>
                <a:latin typeface="Times New Roman"/>
                <a:ea typeface="Times New Roman"/>
                <a:cs typeface="Times New Roman"/>
                <a:sym typeface="Times New Roman"/>
              </a:rPr>
              <a:t>EDA: </a:t>
            </a:r>
            <a:r>
              <a:rPr lang="en-US" sz="2000">
                <a:solidFill>
                  <a:srgbClr val="002732"/>
                </a:solidFill>
                <a:latin typeface="Times New Roman"/>
                <a:ea typeface="Times New Roman"/>
                <a:cs typeface="Times New Roman"/>
                <a:sym typeface="Times New Roman"/>
              </a:rPr>
              <a:t>Treating numerical and categorical features separately, VIF Analysis, Encoding, Outlier detection etc.</a:t>
            </a:r>
            <a:br>
              <a:rPr lang="en-US" sz="2000">
                <a:solidFill>
                  <a:srgbClr val="002732"/>
                </a:solidFill>
                <a:latin typeface="Times New Roman"/>
                <a:ea typeface="Times New Roman"/>
                <a:cs typeface="Times New Roman"/>
                <a:sym typeface="Times New Roman"/>
              </a:rPr>
            </a:br>
            <a:br>
              <a:rPr lang="en-US" sz="2000">
                <a:solidFill>
                  <a:srgbClr val="002732"/>
                </a:solidFill>
                <a:latin typeface="Times New Roman"/>
                <a:ea typeface="Times New Roman"/>
                <a:cs typeface="Times New Roman"/>
                <a:sym typeface="Times New Roman"/>
              </a:rPr>
            </a:br>
            <a:r>
              <a:rPr b="1" lang="en-US" sz="2400">
                <a:solidFill>
                  <a:srgbClr val="002732"/>
                </a:solidFill>
                <a:latin typeface="Times New Roman"/>
                <a:ea typeface="Times New Roman"/>
                <a:cs typeface="Times New Roman"/>
                <a:sym typeface="Times New Roman"/>
              </a:rPr>
              <a:t>3.</a:t>
            </a:r>
            <a:r>
              <a:rPr lang="en-US" sz="2400">
                <a:solidFill>
                  <a:srgbClr val="002732"/>
                </a:solidFill>
                <a:latin typeface="Times New Roman"/>
                <a:ea typeface="Times New Roman"/>
                <a:cs typeface="Times New Roman"/>
                <a:sym typeface="Times New Roman"/>
              </a:rPr>
              <a:t> </a:t>
            </a:r>
            <a:r>
              <a:rPr b="1" lang="en-US" sz="2000">
                <a:solidFill>
                  <a:srgbClr val="002732"/>
                </a:solidFill>
                <a:latin typeface="Times New Roman"/>
                <a:ea typeface="Times New Roman"/>
                <a:cs typeface="Times New Roman"/>
                <a:sym typeface="Times New Roman"/>
              </a:rPr>
              <a:t>Preprocessing of data</a:t>
            </a:r>
            <a:r>
              <a:rPr lang="en-US" sz="2400">
                <a:solidFill>
                  <a:srgbClr val="002732"/>
                </a:solidFill>
                <a:latin typeface="Times New Roman"/>
                <a:ea typeface="Times New Roman"/>
                <a:cs typeface="Times New Roman"/>
                <a:sym typeface="Times New Roman"/>
              </a:rPr>
              <a:t>: </a:t>
            </a:r>
            <a:r>
              <a:rPr lang="en-US" sz="2000">
                <a:solidFill>
                  <a:srgbClr val="002732"/>
                </a:solidFill>
                <a:latin typeface="Times New Roman"/>
                <a:ea typeface="Times New Roman"/>
                <a:cs typeface="Times New Roman"/>
                <a:sym typeface="Times New Roman"/>
              </a:rPr>
              <a:t>Train test split, Transformation, Scaling etc.</a:t>
            </a:r>
            <a:br>
              <a:rPr lang="en-US" sz="2000">
                <a:solidFill>
                  <a:srgbClr val="002732"/>
                </a:solidFill>
                <a:latin typeface="Times New Roman"/>
                <a:ea typeface="Times New Roman"/>
                <a:cs typeface="Times New Roman"/>
                <a:sym typeface="Times New Roman"/>
              </a:rPr>
            </a:br>
            <a:br>
              <a:rPr lang="en-US" sz="2000">
                <a:solidFill>
                  <a:srgbClr val="002732"/>
                </a:solidFill>
                <a:latin typeface="Times New Roman"/>
                <a:ea typeface="Times New Roman"/>
                <a:cs typeface="Times New Roman"/>
                <a:sym typeface="Times New Roman"/>
              </a:rPr>
            </a:br>
            <a:r>
              <a:rPr b="1" lang="en-US" sz="2400">
                <a:solidFill>
                  <a:srgbClr val="002732"/>
                </a:solidFill>
                <a:latin typeface="Times New Roman"/>
                <a:ea typeface="Times New Roman"/>
                <a:cs typeface="Times New Roman"/>
                <a:sym typeface="Times New Roman"/>
              </a:rPr>
              <a:t>4.</a:t>
            </a:r>
            <a:r>
              <a:rPr b="1" lang="en-US" sz="2000">
                <a:solidFill>
                  <a:srgbClr val="002732"/>
                </a:solidFill>
                <a:latin typeface="Times New Roman"/>
                <a:ea typeface="Times New Roman"/>
                <a:cs typeface="Times New Roman"/>
                <a:sym typeface="Times New Roman"/>
              </a:rPr>
              <a:t>Creating models</a:t>
            </a:r>
            <a:r>
              <a:rPr lang="en-US" sz="2400">
                <a:solidFill>
                  <a:srgbClr val="002732"/>
                </a:solidFill>
                <a:latin typeface="Times New Roman"/>
                <a:ea typeface="Times New Roman"/>
                <a:cs typeface="Times New Roman"/>
                <a:sym typeface="Times New Roman"/>
              </a:rPr>
              <a:t>: </a:t>
            </a:r>
            <a:r>
              <a:rPr lang="en-US" sz="2000">
                <a:solidFill>
                  <a:srgbClr val="002732"/>
                </a:solidFill>
                <a:latin typeface="Times New Roman"/>
                <a:ea typeface="Times New Roman"/>
                <a:cs typeface="Times New Roman"/>
                <a:sym typeface="Times New Roman"/>
              </a:rPr>
              <a:t>Create different models and evaluate them using different metrics.</a:t>
            </a:r>
            <a:br>
              <a:rPr lang="en-US" sz="2000">
                <a:solidFill>
                  <a:srgbClr val="002732"/>
                </a:solidFill>
                <a:latin typeface="Times New Roman"/>
                <a:ea typeface="Times New Roman"/>
                <a:cs typeface="Times New Roman"/>
                <a:sym typeface="Times New Roman"/>
              </a:rPr>
            </a:br>
            <a:br>
              <a:rPr lang="en-US" sz="2000">
                <a:solidFill>
                  <a:srgbClr val="002732"/>
                </a:solidFill>
                <a:latin typeface="Times New Roman"/>
                <a:ea typeface="Times New Roman"/>
                <a:cs typeface="Times New Roman"/>
                <a:sym typeface="Times New Roman"/>
              </a:rPr>
            </a:br>
            <a:br>
              <a:rPr lang="en-US" sz="2000">
                <a:solidFill>
                  <a:srgbClr val="002732"/>
                </a:solidFill>
                <a:latin typeface="Times New Roman"/>
                <a:ea typeface="Times New Roman"/>
                <a:cs typeface="Times New Roman"/>
                <a:sym typeface="Times New Roman"/>
              </a:rPr>
            </a:br>
            <a:br>
              <a:rPr lang="en-US" sz="2000">
                <a:solidFill>
                  <a:srgbClr val="002732"/>
                </a:solidFill>
                <a:latin typeface="Times New Roman"/>
                <a:ea typeface="Times New Roman"/>
                <a:cs typeface="Times New Roman"/>
                <a:sym typeface="Times New Roman"/>
              </a:rPr>
            </a:br>
            <a:br>
              <a:rPr lang="en-US" sz="2000">
                <a:solidFill>
                  <a:srgbClr val="002732"/>
                </a:solidFill>
                <a:latin typeface="Times New Roman"/>
                <a:ea typeface="Times New Roman"/>
                <a:cs typeface="Times New Roman"/>
                <a:sym typeface="Times New Roman"/>
              </a:rPr>
            </a:br>
            <a:br>
              <a:rPr lang="en-US" sz="2000">
                <a:solidFill>
                  <a:srgbClr val="002732"/>
                </a:solidFill>
                <a:latin typeface="Times New Roman"/>
                <a:ea typeface="Times New Roman"/>
                <a:cs typeface="Times New Roman"/>
                <a:sym typeface="Times New Roman"/>
              </a:rPr>
            </a:br>
            <a:br>
              <a:rPr lang="en-US" sz="2000">
                <a:solidFill>
                  <a:srgbClr val="002732"/>
                </a:solidFill>
                <a:latin typeface="Times New Roman"/>
                <a:ea typeface="Times New Roman"/>
                <a:cs typeface="Times New Roman"/>
                <a:sym typeface="Times New Roman"/>
              </a:rPr>
            </a:br>
            <a:endParaRPr sz="2400" u="sng">
              <a:solidFill>
                <a:srgbClr val="00273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grpSp>
        <p:nvGrpSpPr>
          <p:cNvPr id="85" name="Google Shape;85;p6"/>
          <p:cNvGrpSpPr/>
          <p:nvPr/>
        </p:nvGrpSpPr>
        <p:grpSpPr>
          <a:xfrm>
            <a:off x="1527242" y="797668"/>
            <a:ext cx="5974653" cy="4063324"/>
            <a:chOff x="0" y="0"/>
            <a:chExt cx="5974653" cy="4063324"/>
          </a:xfrm>
        </p:grpSpPr>
        <p:sp>
          <p:nvSpPr>
            <p:cNvPr id="86" name="Google Shape;86;p6"/>
            <p:cNvSpPr/>
            <p:nvPr/>
          </p:nvSpPr>
          <p:spPr>
            <a:xfrm>
              <a:off x="0" y="0"/>
              <a:ext cx="5974653" cy="635780"/>
            </a:xfrm>
            <a:prstGeom prst="roundRect">
              <a:avLst>
                <a:gd fmla="val 10000" name="adj"/>
              </a:avLst>
            </a:prstGeom>
            <a:gradFill>
              <a:gsLst>
                <a:gs pos="0">
                  <a:srgbClr val="00ABC0"/>
                </a:gs>
                <a:gs pos="100000">
                  <a:srgbClr val="94ECFD"/>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txBox="1"/>
            <p:nvPr/>
          </p:nvSpPr>
          <p:spPr>
            <a:xfrm>
              <a:off x="18621" y="18621"/>
              <a:ext cx="5937411" cy="598538"/>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Data</a:t>
              </a:r>
              <a:endParaRPr/>
            </a:p>
          </p:txBody>
        </p:sp>
        <p:sp>
          <p:nvSpPr>
            <p:cNvPr id="88" name="Google Shape;88;p6"/>
            <p:cNvSpPr/>
            <p:nvPr/>
          </p:nvSpPr>
          <p:spPr>
            <a:xfrm>
              <a:off x="0" y="819672"/>
              <a:ext cx="3895209" cy="846791"/>
            </a:xfrm>
            <a:prstGeom prst="roundRect">
              <a:avLst>
                <a:gd fmla="val 10000" name="adj"/>
              </a:avLst>
            </a:prstGeom>
            <a:gradFill>
              <a:gsLst>
                <a:gs pos="0">
                  <a:srgbClr val="00ABC0"/>
                </a:gs>
                <a:gs pos="100000">
                  <a:srgbClr val="94ECFD"/>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txBox="1"/>
            <p:nvPr/>
          </p:nvSpPr>
          <p:spPr>
            <a:xfrm>
              <a:off x="24802" y="844474"/>
              <a:ext cx="3845605" cy="797187"/>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Features</a:t>
              </a:r>
              <a:endParaRPr/>
            </a:p>
          </p:txBody>
        </p:sp>
        <p:sp>
          <p:nvSpPr>
            <p:cNvPr id="90" name="Google Shape;90;p6"/>
            <p:cNvSpPr/>
            <p:nvPr/>
          </p:nvSpPr>
          <p:spPr>
            <a:xfrm>
              <a:off x="6517" y="1847518"/>
              <a:ext cx="1907546" cy="2199857"/>
            </a:xfrm>
            <a:prstGeom prst="roundRect">
              <a:avLst>
                <a:gd fmla="val 10000" name="adj"/>
              </a:avLst>
            </a:prstGeom>
            <a:gradFill>
              <a:gsLst>
                <a:gs pos="0">
                  <a:srgbClr val="00ABC0"/>
                </a:gs>
                <a:gs pos="100000">
                  <a:srgbClr val="94ECFD"/>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txBox="1"/>
            <p:nvPr/>
          </p:nvSpPr>
          <p:spPr>
            <a:xfrm>
              <a:off x="62387" y="1903388"/>
              <a:ext cx="1795806" cy="2088117"/>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Numeric:</a:t>
              </a:r>
              <a:endParaRPr/>
            </a:p>
            <a:p>
              <a:pPr indent="0" lvl="0" marL="0" marR="0" rtl="0" algn="ctr">
                <a:lnSpc>
                  <a:spcPct val="90000"/>
                </a:lnSpc>
                <a:spcBef>
                  <a:spcPts val="63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1.Hour</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2.Temperature</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3.Humidity</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4.Wind speed</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5.Visibility</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6.Dew point temperature</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7.Solar radiation</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8.Rainfall</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9.Snowfall</a:t>
              </a:r>
              <a:endParaRPr b="1" i="0" sz="1100" u="none" cap="none" strike="noStrike">
                <a:solidFill>
                  <a:schemeClr val="lt1"/>
                </a:solidFill>
                <a:latin typeface="Arial"/>
                <a:ea typeface="Arial"/>
                <a:cs typeface="Arial"/>
                <a:sym typeface="Arial"/>
              </a:endParaRPr>
            </a:p>
          </p:txBody>
        </p:sp>
        <p:sp>
          <p:nvSpPr>
            <p:cNvPr id="92" name="Google Shape;92;p6"/>
            <p:cNvSpPr/>
            <p:nvPr/>
          </p:nvSpPr>
          <p:spPr>
            <a:xfrm>
              <a:off x="1994180" y="1847518"/>
              <a:ext cx="1907546" cy="2199857"/>
            </a:xfrm>
            <a:prstGeom prst="roundRect">
              <a:avLst>
                <a:gd fmla="val 10000" name="adj"/>
              </a:avLst>
            </a:prstGeom>
            <a:gradFill>
              <a:gsLst>
                <a:gs pos="0">
                  <a:srgbClr val="00ABC0"/>
                </a:gs>
                <a:gs pos="100000">
                  <a:srgbClr val="94ECFD"/>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txBox="1"/>
            <p:nvPr/>
          </p:nvSpPr>
          <p:spPr>
            <a:xfrm>
              <a:off x="2050050" y="1903388"/>
              <a:ext cx="1795806" cy="2088117"/>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Categorical:</a:t>
              </a:r>
              <a:endParaRPr/>
            </a:p>
            <a:p>
              <a:pPr indent="0" lvl="0" marL="0" marR="0" rtl="0" algn="ctr">
                <a:lnSpc>
                  <a:spcPct val="90000"/>
                </a:lnSpc>
                <a:spcBef>
                  <a:spcPts val="63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1.Season</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2.Holiday</a:t>
              </a:r>
              <a:endParaRPr/>
            </a:p>
            <a:p>
              <a:pPr indent="0" lvl="0" marL="0" marR="0" rtl="0" algn="ctr">
                <a:lnSpc>
                  <a:spcPct val="90000"/>
                </a:lnSpc>
                <a:spcBef>
                  <a:spcPts val="385"/>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3.Functional Day</a:t>
              </a:r>
              <a:endParaRPr b="1" i="0" sz="1100" u="none" cap="none" strike="noStrike">
                <a:solidFill>
                  <a:schemeClr val="lt1"/>
                </a:solidFill>
                <a:latin typeface="Arial"/>
                <a:ea typeface="Arial"/>
                <a:cs typeface="Arial"/>
                <a:sym typeface="Arial"/>
              </a:endParaRPr>
            </a:p>
          </p:txBody>
        </p:sp>
        <p:sp>
          <p:nvSpPr>
            <p:cNvPr id="94" name="Google Shape;94;p6"/>
            <p:cNvSpPr/>
            <p:nvPr/>
          </p:nvSpPr>
          <p:spPr>
            <a:xfrm>
              <a:off x="4061961" y="819672"/>
              <a:ext cx="1907546" cy="862739"/>
            </a:xfrm>
            <a:prstGeom prst="roundRect">
              <a:avLst>
                <a:gd fmla="val 10000" name="adj"/>
              </a:avLst>
            </a:prstGeom>
            <a:gradFill>
              <a:gsLst>
                <a:gs pos="0">
                  <a:srgbClr val="00ABC0"/>
                </a:gs>
                <a:gs pos="100000">
                  <a:srgbClr val="94ECFD"/>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txBox="1"/>
            <p:nvPr/>
          </p:nvSpPr>
          <p:spPr>
            <a:xfrm>
              <a:off x="4087230" y="844941"/>
              <a:ext cx="1857008" cy="812201"/>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Target Variable</a:t>
              </a:r>
              <a:endParaRPr/>
            </a:p>
          </p:txBody>
        </p:sp>
        <p:sp>
          <p:nvSpPr>
            <p:cNvPr id="96" name="Google Shape;96;p6"/>
            <p:cNvSpPr/>
            <p:nvPr/>
          </p:nvSpPr>
          <p:spPr>
            <a:xfrm>
              <a:off x="4061961" y="1863467"/>
              <a:ext cx="1907546" cy="2199857"/>
            </a:xfrm>
            <a:prstGeom prst="roundRect">
              <a:avLst>
                <a:gd fmla="val 10000" name="adj"/>
              </a:avLst>
            </a:prstGeom>
            <a:gradFill>
              <a:gsLst>
                <a:gs pos="0">
                  <a:srgbClr val="00ABC0"/>
                </a:gs>
                <a:gs pos="100000">
                  <a:srgbClr val="94ECFD"/>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txBox="1"/>
            <p:nvPr/>
          </p:nvSpPr>
          <p:spPr>
            <a:xfrm>
              <a:off x="4117831" y="1919337"/>
              <a:ext cx="1795806" cy="2088117"/>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Rented bike count</a:t>
              </a:r>
              <a:endParaRPr b="1" i="0" sz="1800" u="none" cap="none" strike="noStrike">
                <a:solidFill>
                  <a:schemeClr val="lt1"/>
                </a:solidFill>
                <a:latin typeface="Arial"/>
                <a:ea typeface="Arial"/>
                <a:cs typeface="Arial"/>
                <a:sym typeface="Arial"/>
              </a:endParaRPr>
            </a:p>
          </p:txBody>
        </p:sp>
      </p:grpSp>
      <p:sp>
        <p:nvSpPr>
          <p:cNvPr id="98" name="Google Shape;98;p6"/>
          <p:cNvSpPr txBox="1"/>
          <p:nvPr>
            <p:ph type="title"/>
          </p:nvPr>
        </p:nvSpPr>
        <p:spPr>
          <a:xfrm>
            <a:off x="253334" y="153196"/>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latin typeface="Montserrat"/>
                <a:ea typeface="Montserrat"/>
                <a:cs typeface="Montserrat"/>
                <a:sym typeface="Montserrat"/>
              </a:rPr>
              <a:t>Data Summary </a:t>
            </a:r>
            <a:endParaRPr b="1" u="sng">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txBox="1"/>
          <p:nvPr>
            <p:ph type="title"/>
          </p:nvPr>
        </p:nvSpPr>
        <p:spPr>
          <a:xfrm>
            <a:off x="311700" y="68226"/>
            <a:ext cx="8520600" cy="44549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u="sng">
                <a:solidFill>
                  <a:srgbClr val="C00000"/>
                </a:solidFill>
                <a:latin typeface="Montserrat"/>
                <a:ea typeface="Montserrat"/>
                <a:cs typeface="Montserrat"/>
                <a:sym typeface="Montserrat"/>
              </a:rPr>
              <a:t>Define Dependent Variable</a:t>
            </a:r>
            <a:br>
              <a:rPr lang="en-US"/>
            </a:br>
            <a:br>
              <a:rPr lang="en-US"/>
            </a:br>
            <a:r>
              <a:rPr lang="en-US" sz="1600">
                <a:solidFill>
                  <a:srgbClr val="002732"/>
                </a:solidFill>
              </a:rPr>
              <a:t>In this project, the dependent variable is ‘Rented bike count’, the prediction of which gives us the exact number of bikes required per hour in order to reduce the waiting time.</a:t>
            </a:r>
            <a:br>
              <a:rPr lang="en-US"/>
            </a:br>
            <a:br>
              <a:rPr lang="en-US"/>
            </a:br>
            <a:br>
              <a:rPr lang="en-US"/>
            </a:br>
            <a:endParaRPr/>
          </a:p>
        </p:txBody>
      </p:sp>
      <p:pic>
        <p:nvPicPr>
          <p:cNvPr id="104" name="Google Shape;104;p7"/>
          <p:cNvPicPr preferRelativeResize="0"/>
          <p:nvPr/>
        </p:nvPicPr>
        <p:blipFill rotWithShape="1">
          <a:blip r:embed="rId3">
            <a:alphaModFix/>
          </a:blip>
          <a:srcRect b="0" l="0" r="0" t="0"/>
          <a:stretch/>
        </p:blipFill>
        <p:spPr>
          <a:xfrm>
            <a:off x="1652900" y="1972395"/>
            <a:ext cx="5407871" cy="25507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txBox="1"/>
          <p:nvPr>
            <p:ph type="title"/>
          </p:nvPr>
        </p:nvSpPr>
        <p:spPr>
          <a:xfrm>
            <a:off x="311700" y="445025"/>
            <a:ext cx="8520600" cy="449557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u="sng"/>
              <a:t>Plotting the distribution of dependent variable</a:t>
            </a:r>
            <a:endParaRPr b="1" u="sng"/>
          </a:p>
        </p:txBody>
      </p:sp>
      <p:pic>
        <p:nvPicPr>
          <p:cNvPr id="110" name="Google Shape;110;p8"/>
          <p:cNvPicPr preferRelativeResize="0"/>
          <p:nvPr/>
        </p:nvPicPr>
        <p:blipFill rotWithShape="1">
          <a:blip r:embed="rId3">
            <a:alphaModFix/>
          </a:blip>
          <a:srcRect b="0" l="0" r="0" t="0"/>
          <a:stretch/>
        </p:blipFill>
        <p:spPr>
          <a:xfrm>
            <a:off x="476458" y="1514648"/>
            <a:ext cx="3787199" cy="2255255"/>
          </a:xfrm>
          <a:prstGeom prst="rect">
            <a:avLst/>
          </a:prstGeom>
          <a:noFill/>
          <a:ln>
            <a:noFill/>
          </a:ln>
        </p:spPr>
      </p:pic>
      <p:pic>
        <p:nvPicPr>
          <p:cNvPr id="111" name="Google Shape;111;p8"/>
          <p:cNvPicPr preferRelativeResize="0"/>
          <p:nvPr/>
        </p:nvPicPr>
        <p:blipFill rotWithShape="1">
          <a:blip r:embed="rId4">
            <a:alphaModFix/>
          </a:blip>
          <a:srcRect b="0" l="0" r="0" t="0"/>
          <a:stretch/>
        </p:blipFill>
        <p:spPr>
          <a:xfrm>
            <a:off x="4843178" y="1514649"/>
            <a:ext cx="3322628" cy="2255255"/>
          </a:xfrm>
          <a:prstGeom prst="rect">
            <a:avLst/>
          </a:prstGeom>
          <a:noFill/>
          <a:ln>
            <a:noFill/>
          </a:ln>
        </p:spPr>
      </p:pic>
      <p:sp>
        <p:nvSpPr>
          <p:cNvPr id="112" name="Google Shape;112;p8"/>
          <p:cNvSpPr txBox="1"/>
          <p:nvPr/>
        </p:nvSpPr>
        <p:spPr>
          <a:xfrm>
            <a:off x="361508" y="4093640"/>
            <a:ext cx="780429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The distribution of the dependent variable is skewed. Therefore we use log(1+x) transformation</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9"/>
          <p:cNvSpPr txBox="1"/>
          <p:nvPr>
            <p:ph type="title"/>
          </p:nvPr>
        </p:nvSpPr>
        <p:spPr>
          <a:xfrm>
            <a:off x="311700" y="173740"/>
            <a:ext cx="8520600" cy="51745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t>Collinearity Between Variables</a:t>
            </a:r>
            <a:endParaRPr b="1" u="sng"/>
          </a:p>
        </p:txBody>
      </p:sp>
      <p:pic>
        <p:nvPicPr>
          <p:cNvPr id="118" name="Google Shape;118;p9"/>
          <p:cNvPicPr preferRelativeResize="0"/>
          <p:nvPr/>
        </p:nvPicPr>
        <p:blipFill rotWithShape="1">
          <a:blip r:embed="rId3">
            <a:alphaModFix/>
          </a:blip>
          <a:srcRect b="0" l="0" r="0" t="0"/>
          <a:stretch/>
        </p:blipFill>
        <p:spPr>
          <a:xfrm>
            <a:off x="1315449" y="899032"/>
            <a:ext cx="6513102" cy="41428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coreProperties>
</file>